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2" r:id="rId1"/>
  </p:sldMasterIdLst>
  <p:notesMasterIdLst>
    <p:notesMasterId r:id="rId24"/>
  </p:notesMasterIdLst>
  <p:sldIdLst>
    <p:sldId id="256" r:id="rId2"/>
    <p:sldId id="271" r:id="rId3"/>
    <p:sldId id="286" r:id="rId4"/>
    <p:sldId id="260" r:id="rId5"/>
    <p:sldId id="261" r:id="rId6"/>
    <p:sldId id="268" r:id="rId7"/>
    <p:sldId id="269" r:id="rId8"/>
    <p:sldId id="283" r:id="rId9"/>
    <p:sldId id="262" r:id="rId10"/>
    <p:sldId id="278" r:id="rId11"/>
    <p:sldId id="279" r:id="rId12"/>
    <p:sldId id="280" r:id="rId13"/>
    <p:sldId id="281" r:id="rId14"/>
    <p:sldId id="282" r:id="rId15"/>
    <p:sldId id="265" r:id="rId16"/>
    <p:sldId id="273" r:id="rId17"/>
    <p:sldId id="264" r:id="rId18"/>
    <p:sldId id="285" r:id="rId19"/>
    <p:sldId id="284" r:id="rId20"/>
    <p:sldId id="277" r:id="rId21"/>
    <p:sldId id="287" r:id="rId22"/>
    <p:sldId id="28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34" autoAdjust="0"/>
    <p:restoredTop sz="73625" autoAdjust="0"/>
  </p:normalViewPr>
  <p:slideViewPr>
    <p:cSldViewPr snapToGrid="0">
      <p:cViewPr varScale="1">
        <p:scale>
          <a:sx n="52" d="100"/>
          <a:sy n="52" d="100"/>
        </p:scale>
        <p:origin x="1949"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8A703E-D444-4AE7-81D3-3DF420910E87}" type="datetimeFigureOut">
              <a:rPr lang="en-US" smtClean="0"/>
              <a:t>4/24/2022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8CE85A-D59A-40B0-B8B6-E7C7BC72A806}" type="slidenum">
              <a:rPr lang="en-US" smtClean="0"/>
              <a:t>‹#›</a:t>
            </a:fld>
            <a:endParaRPr lang="en-US"/>
          </a:p>
        </p:txBody>
      </p:sp>
    </p:spTree>
    <p:extLst>
      <p:ext uri="{BB962C8B-B14F-4D97-AF65-F5344CB8AC3E}">
        <p14:creationId xmlns:p14="http://schemas.microsoft.com/office/powerpoint/2010/main" val="483327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8CE85A-D59A-40B0-B8B6-E7C7BC72A806}" type="slidenum">
              <a:rPr lang="en-US" smtClean="0"/>
              <a:t>1</a:t>
            </a:fld>
            <a:endParaRPr lang="en-US"/>
          </a:p>
        </p:txBody>
      </p:sp>
    </p:spTree>
    <p:extLst>
      <p:ext uri="{BB962C8B-B14F-4D97-AF65-F5344CB8AC3E}">
        <p14:creationId xmlns:p14="http://schemas.microsoft.com/office/powerpoint/2010/main" val="136180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115000"/>
              </a:lnSpc>
              <a:spcBef>
                <a:spcPts val="0"/>
              </a:spcBef>
              <a:spcAft>
                <a:spcPts val="0"/>
              </a:spcAft>
            </a:pPr>
            <a:r>
              <a:rPr lang="en-US" sz="1200" dirty="0">
                <a:effectLst/>
                <a:latin typeface="Times New Roman" panose="02020603050405020304" pitchFamily="18" charset="0"/>
                <a:ea typeface="Arial" panose="020B0604020202020204" pitchFamily="34" charset="0"/>
              </a:rPr>
              <a:t>An important trend to notice in the results is that most routes have a sort of ‘tipping point’ at a specific ratio, between two main routes. This point is not necessarily at 1:1. This means that the route is an absolute optimization of one quality or the other past a specific point. No matter how the ratio is pushed outward, the route will not change further, because it cannot.</a:t>
            </a:r>
          </a:p>
          <a:p>
            <a:pPr marL="0" marR="0" indent="457200">
              <a:lnSpc>
                <a:spcPct val="115000"/>
              </a:lnSpc>
              <a:spcBef>
                <a:spcPts val="0"/>
              </a:spcBef>
              <a:spcAft>
                <a:spcPts val="0"/>
              </a:spcAft>
            </a:pPr>
            <a:endParaRPr lang="en-US" sz="1200" dirty="0">
              <a:effectLst/>
              <a:latin typeface="Arial" panose="020B0604020202020204" pitchFamily="34" charset="0"/>
              <a:ea typeface="Arial" panose="020B0604020202020204" pitchFamily="34" charset="0"/>
            </a:endParaRPr>
          </a:p>
          <a:p>
            <a:pPr marL="0" marR="0">
              <a:lnSpc>
                <a:spcPct val="115000"/>
              </a:lnSpc>
              <a:spcBef>
                <a:spcPts val="0"/>
              </a:spcBef>
              <a:spcAft>
                <a:spcPts val="1200"/>
              </a:spcAft>
            </a:pPr>
            <a:r>
              <a:rPr lang="en-US" sz="1200" dirty="0">
                <a:effectLst/>
                <a:latin typeface="Times New Roman" panose="02020603050405020304" pitchFamily="18" charset="0"/>
                <a:ea typeface="Arial" panose="020B0604020202020204" pitchFamily="34" charset="0"/>
              </a:rPr>
              <a:t>The cost surfaces are somewhat revealing. One can get much further on smaller ratio maps than larger ones (1:40 results &gt; 40:1 results). Those maps have the slope multiplied by many, and since this value is typically smaller (There are outliers that seem to skew this even with standardization). On the 40:1 maps, distance has much more weight, pushing the cost boundaries inward. </a:t>
            </a:r>
          </a:p>
          <a:p>
            <a:pPr marL="0" marR="0">
              <a:lnSpc>
                <a:spcPct val="115000"/>
              </a:lnSpc>
              <a:spcBef>
                <a:spcPts val="0"/>
              </a:spcBef>
              <a:spcAft>
                <a:spcPts val="1200"/>
              </a:spcAft>
            </a:pPr>
            <a:endParaRPr lang="en-US" sz="1200" dirty="0">
              <a:effectLst/>
              <a:latin typeface="Times New Roman" panose="02020603050405020304" pitchFamily="18" charset="0"/>
              <a:ea typeface="Arial" panose="020B0604020202020204" pitchFamily="34" charset="0"/>
            </a:endParaRPr>
          </a:p>
          <a:p>
            <a:pPr marL="0" marR="0">
              <a:lnSpc>
                <a:spcPct val="115000"/>
              </a:lnSpc>
              <a:spcBef>
                <a:spcPts val="0"/>
              </a:spcBef>
              <a:spcAft>
                <a:spcPts val="1200"/>
              </a:spcAft>
            </a:pPr>
            <a:r>
              <a:rPr lang="en-US" sz="1200" dirty="0">
                <a:effectLst/>
                <a:latin typeface="Times New Roman" panose="02020603050405020304" pitchFamily="18" charset="0"/>
                <a:ea typeface="Arial" panose="020B0604020202020204" pitchFamily="34" charset="0"/>
              </a:rPr>
              <a:t>It is hard to know if these maps can be seen as equivalent, since the constant on the distance and slope terms are not additive to 1 or 100; the actual value is arbitrary, because the router only needs to compare routes where all roads are under that condition. Both sets do add to 51 in this case, though, making them possibly absolute value comparable. As such, these maps should be used only to draw loose conclusions. </a:t>
            </a:r>
          </a:p>
          <a:p>
            <a:pPr marL="0" marR="0">
              <a:lnSpc>
                <a:spcPct val="115000"/>
              </a:lnSpc>
              <a:spcBef>
                <a:spcPts val="0"/>
              </a:spcBef>
              <a:spcAft>
                <a:spcPts val="1200"/>
              </a:spcAft>
            </a:pPr>
            <a:endParaRPr lang="en-US" sz="1200" dirty="0">
              <a:effectLst/>
              <a:latin typeface="Times New Roman" panose="02020603050405020304" pitchFamily="18" charset="0"/>
              <a:ea typeface="Arial" panose="020B0604020202020204" pitchFamily="34" charset="0"/>
            </a:endParaRPr>
          </a:p>
          <a:p>
            <a:pPr marL="0" marR="0">
              <a:lnSpc>
                <a:spcPct val="115000"/>
              </a:lnSpc>
              <a:spcBef>
                <a:spcPts val="0"/>
              </a:spcBef>
              <a:spcAft>
                <a:spcPts val="1200"/>
              </a:spcAft>
            </a:pPr>
            <a:r>
              <a:rPr lang="en-US" sz="1200" dirty="0">
                <a:effectLst/>
                <a:latin typeface="Times New Roman" panose="02020603050405020304" pitchFamily="18" charset="0"/>
                <a:ea typeface="Arial" panose="020B0604020202020204" pitchFamily="34" charset="0"/>
              </a:rPr>
              <a:t>Next time, a better decision would be to eliminate the odd outliers that made the slope values so much smaller, and always keep the proportions as part of the same number between preferences (</a:t>
            </a:r>
            <a:r>
              <a:rPr lang="en-US" sz="1200" dirty="0" err="1">
                <a:effectLst/>
                <a:latin typeface="Times New Roman" panose="02020603050405020304" pitchFamily="18" charset="0"/>
                <a:ea typeface="Arial" panose="020B0604020202020204" pitchFamily="34" charset="0"/>
              </a:rPr>
              <a:t>ie</a:t>
            </a:r>
            <a:r>
              <a:rPr lang="en-US" sz="1200" dirty="0">
                <a:effectLst/>
                <a:latin typeface="Times New Roman" panose="02020603050405020304" pitchFamily="18" charset="0"/>
                <a:ea typeface="Arial" panose="020B0604020202020204" pitchFamily="34" charset="0"/>
              </a:rPr>
              <a:t>, ⅓ and ⅔, ¼ and ¾ , 1 and 0, </a:t>
            </a:r>
            <a:r>
              <a:rPr lang="en-US" sz="1200" dirty="0" err="1">
                <a:effectLst/>
                <a:latin typeface="Times New Roman" panose="02020603050405020304" pitchFamily="18" charset="0"/>
                <a:ea typeface="Arial" panose="020B0604020202020204" pitchFamily="34" charset="0"/>
              </a:rPr>
              <a:t>etc</a:t>
            </a:r>
            <a:r>
              <a:rPr lang="en-US" sz="1200" dirty="0">
                <a:effectLst/>
                <a:latin typeface="Times New Roman" panose="02020603050405020304" pitchFamily="18" charset="0"/>
                <a:ea typeface="Arial" panose="020B0604020202020204" pitchFamily="34" charset="0"/>
              </a:rPr>
              <a:t>) to allow more sensical comparison.</a:t>
            </a:r>
            <a:endParaRPr lang="en-US" sz="12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38CE85A-D59A-40B0-B8B6-E7C7BC72A806}" type="slidenum">
              <a:rPr lang="en-US" smtClean="0"/>
              <a:t>15</a:t>
            </a:fld>
            <a:endParaRPr lang="en-US"/>
          </a:p>
        </p:txBody>
      </p:sp>
    </p:spTree>
    <p:extLst>
      <p:ext uri="{BB962C8B-B14F-4D97-AF65-F5344CB8AC3E}">
        <p14:creationId xmlns:p14="http://schemas.microsoft.com/office/powerpoint/2010/main" val="2871605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Arial" panose="020B0604020202020204" pitchFamily="34" charset="0"/>
              </a:rPr>
              <a:t>There were a number of challenging factors in creating this model version. </a:t>
            </a:r>
          </a:p>
          <a:p>
            <a:endParaRPr lang="en-US" sz="1200" dirty="0">
              <a:effectLst/>
              <a:latin typeface="Times New Roman" panose="02020603050405020304" pitchFamily="18" charset="0"/>
              <a:ea typeface="Arial" panose="020B0604020202020204" pitchFamily="34" charset="0"/>
            </a:endParaRPr>
          </a:p>
          <a:p>
            <a:r>
              <a:rPr lang="en-US" sz="1200" dirty="0">
                <a:effectLst/>
                <a:latin typeface="Times New Roman" panose="02020603050405020304" pitchFamily="18" charset="0"/>
                <a:ea typeface="Arial" panose="020B0604020202020204" pitchFamily="34" charset="0"/>
              </a:rPr>
              <a:t>A major roadblock was how Python </a:t>
            </a:r>
            <a:r>
              <a:rPr lang="en-US" sz="1200" dirty="0" err="1">
                <a:effectLst/>
                <a:latin typeface="Times New Roman" panose="02020603050405020304" pitchFamily="18" charset="0"/>
                <a:ea typeface="Arial" panose="020B0604020202020204" pitchFamily="34" charset="0"/>
              </a:rPr>
              <a:t>Arcpy</a:t>
            </a:r>
            <a:r>
              <a:rPr lang="en-US" sz="1200" dirty="0">
                <a:effectLst/>
                <a:latin typeface="Times New Roman" panose="02020603050405020304" pitchFamily="18" charset="0"/>
                <a:ea typeface="Arial" panose="020B0604020202020204" pitchFamily="34" charset="0"/>
              </a:rPr>
              <a:t> handles network properties; a travel mode cannot be created via code, but only through the manual user interface. Furthermore, travel modes cannot be saved independently of their network, and therefore have to be recreated from scratch with any network deletion. This wastes a lot of time and creates a gap in an otherwise automated script. The cost equations involved in the travel mode cannot have their weighting modified via code either. On the other hand, if variable weighting is completed on the source feature class prior to building the network, this recreation has to be done with every user selection.</a:t>
            </a:r>
          </a:p>
          <a:p>
            <a:endParaRPr lang="en-US" sz="1200" dirty="0">
              <a:effectLst/>
              <a:latin typeface="Arial" panose="020B0604020202020204" pitchFamily="34" charset="0"/>
              <a:ea typeface="Arial" panose="020B0604020202020204" pitchFamily="34" charset="0"/>
            </a:endParaRPr>
          </a:p>
          <a:p>
            <a:r>
              <a:rPr lang="en-US" sz="1200" dirty="0">
                <a:effectLst/>
                <a:latin typeface="Times New Roman" panose="02020603050405020304" pitchFamily="18" charset="0"/>
                <a:ea typeface="Arial" panose="020B0604020202020204" pitchFamily="34" charset="0"/>
              </a:rPr>
              <a:t>An accurate slope measure for this scenario continues to be evasive. Calculating through either the average slope function or the </a:t>
            </a:r>
            <a:r>
              <a:rPr lang="en-US" sz="1200" dirty="0" err="1">
                <a:effectLst/>
                <a:latin typeface="Times New Roman" panose="02020603050405020304" pitchFamily="18" charset="0"/>
                <a:ea typeface="Arial" panose="020B0604020202020204" pitchFamily="34" charset="0"/>
              </a:rPr>
              <a:t>Zmax</a:t>
            </a:r>
            <a:r>
              <a:rPr lang="en-US" sz="1200" dirty="0">
                <a:effectLst/>
                <a:latin typeface="Times New Roman" panose="02020603050405020304" pitchFamily="18" charset="0"/>
                <a:ea typeface="Arial" panose="020B0604020202020204" pitchFamily="34" charset="0"/>
              </a:rPr>
              <a:t>/</a:t>
            </a:r>
            <a:r>
              <a:rPr lang="en-US" sz="1200" dirty="0" err="1">
                <a:effectLst/>
                <a:latin typeface="Times New Roman" panose="02020603050405020304" pitchFamily="18" charset="0"/>
                <a:ea typeface="Arial" panose="020B0604020202020204" pitchFamily="34" charset="0"/>
              </a:rPr>
              <a:t>Zmin</a:t>
            </a:r>
            <a:r>
              <a:rPr lang="en-US" sz="1200" dirty="0">
                <a:effectLst/>
                <a:latin typeface="Times New Roman" panose="02020603050405020304" pitchFamily="18" charset="0"/>
                <a:ea typeface="Arial" panose="020B0604020202020204" pitchFamily="34" charset="0"/>
              </a:rPr>
              <a:t> used in the first model inevitably creates some error. Neither of those measures give the true slope of every point along the road segment. For example, a humped road has an average slope of 0, but realistically we know that hills do not have a slope of zero at any point but the top. The problem where any zero slope nixed the energy calculation has been eliminated by changing the energy equation to an additive model.</a:t>
            </a:r>
          </a:p>
          <a:p>
            <a:endParaRPr lang="en-US" sz="1200" dirty="0">
              <a:effectLst/>
              <a:latin typeface="Times New Roman" panose="02020603050405020304" pitchFamily="18" charset="0"/>
              <a:ea typeface="Arial" panose="020B0604020202020204" pitchFamily="34" charset="0"/>
            </a:endParaRPr>
          </a:p>
          <a:p>
            <a:pPr marL="0" marR="0" indent="0">
              <a:lnSpc>
                <a:spcPct val="115000"/>
              </a:lnSpc>
              <a:spcBef>
                <a:spcPts val="0"/>
              </a:spcBef>
              <a:spcAft>
                <a:spcPts val="0"/>
              </a:spcAft>
              <a:buNone/>
            </a:pPr>
            <a:r>
              <a:rPr lang="en-US" dirty="0">
                <a:effectLst/>
                <a:latin typeface="Times New Roman" panose="02020603050405020304" pitchFamily="18" charset="0"/>
                <a:ea typeface="Arial" panose="020B0604020202020204" pitchFamily="34" charset="0"/>
              </a:rPr>
              <a:t>When only DEM data was used, where any road crossing a river bank was given a cliff-like slope while most of the bridges crossing the river in this area are entirely flat. </a:t>
            </a:r>
          </a:p>
          <a:p>
            <a:pPr marL="0" marR="0" indent="0">
              <a:lnSpc>
                <a:spcPct val="115000"/>
              </a:lnSpc>
              <a:spcBef>
                <a:spcPts val="0"/>
              </a:spcBef>
              <a:spcAft>
                <a:spcPts val="0"/>
              </a:spcAft>
              <a:buNone/>
            </a:pPr>
            <a:r>
              <a:rPr lang="en-US" dirty="0">
                <a:effectLst/>
                <a:latin typeface="Times New Roman" panose="02020603050405020304" pitchFamily="18" charset="0"/>
                <a:ea typeface="Arial" panose="020B0604020202020204" pitchFamily="34" charset="0"/>
              </a:rPr>
              <a:t>LAS data meant certain DEM pixels needed to be replaced. The answer to this problem was a simple iterative surface information operation, but Mosaic to Raster options and various conditional raster operations were tested before that solution.</a:t>
            </a:r>
            <a:endParaRPr lang="en-US" dirty="0">
              <a:effectLst/>
              <a:latin typeface="Arial" panose="020B0604020202020204" pitchFamily="34" charset="0"/>
              <a:ea typeface="Arial" panose="020B0604020202020204" pitchFamily="34" charset="0"/>
            </a:endParaRPr>
          </a:p>
          <a:p>
            <a:endParaRPr lang="en-US" sz="12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38CE85A-D59A-40B0-B8B6-E7C7BC72A806}" type="slidenum">
              <a:rPr lang="en-US" smtClean="0"/>
              <a:t>16</a:t>
            </a:fld>
            <a:endParaRPr lang="en-US"/>
          </a:p>
        </p:txBody>
      </p:sp>
    </p:spTree>
    <p:extLst>
      <p:ext uri="{BB962C8B-B14F-4D97-AF65-F5344CB8AC3E}">
        <p14:creationId xmlns:p14="http://schemas.microsoft.com/office/powerpoint/2010/main" val="564852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115000"/>
              </a:lnSpc>
              <a:spcBef>
                <a:spcPts val="0"/>
              </a:spcBef>
              <a:spcAft>
                <a:spcPts val="1200"/>
              </a:spcAft>
            </a:pPr>
            <a:r>
              <a:rPr lang="en-US" sz="1200" dirty="0">
                <a:solidFill>
                  <a:srgbClr val="000000"/>
                </a:solidFill>
                <a:effectLst/>
                <a:latin typeface="Times New Roman" panose="02020603050405020304" pitchFamily="18" charset="0"/>
                <a:ea typeface="Arial" panose="020B0604020202020204" pitchFamily="34" charset="0"/>
              </a:rPr>
              <a:t>This second prototype is a significant improvement because it simply takes variables into account. </a:t>
            </a:r>
            <a:endParaRPr lang="en-US" sz="1200" u="sng" dirty="0">
              <a:solidFill>
                <a:srgbClr val="000000"/>
              </a:solidFill>
              <a:effectLst/>
              <a:latin typeface="Times New Roman" panose="02020603050405020304" pitchFamily="18" charset="0"/>
              <a:ea typeface="Arial" panose="020B0604020202020204" pitchFamily="34" charset="0"/>
            </a:endParaRPr>
          </a:p>
          <a:p>
            <a:pPr marL="0" marR="0" indent="457200">
              <a:lnSpc>
                <a:spcPct val="115000"/>
              </a:lnSpc>
              <a:spcBef>
                <a:spcPts val="0"/>
              </a:spcBef>
              <a:spcAft>
                <a:spcPts val="1200"/>
              </a:spcAft>
            </a:pPr>
            <a:endParaRPr lang="en-US" sz="1200" u="sng" dirty="0">
              <a:solidFill>
                <a:srgbClr val="000000"/>
              </a:solidFill>
              <a:effectLst/>
              <a:latin typeface="Times New Roman" panose="02020603050405020304" pitchFamily="18" charset="0"/>
              <a:ea typeface="Arial" panose="020B0604020202020204" pitchFamily="34" charset="0"/>
            </a:endParaRPr>
          </a:p>
          <a:p>
            <a:pPr marL="0" marR="0" indent="457200">
              <a:lnSpc>
                <a:spcPct val="115000"/>
              </a:lnSpc>
              <a:spcBef>
                <a:spcPts val="0"/>
              </a:spcBef>
              <a:spcAft>
                <a:spcPts val="1200"/>
              </a:spcAft>
            </a:pPr>
            <a:r>
              <a:rPr lang="en-US" sz="1200" u="sng" dirty="0">
                <a:solidFill>
                  <a:srgbClr val="000000"/>
                </a:solidFill>
                <a:effectLst/>
                <a:latin typeface="Times New Roman" panose="02020603050405020304" pitchFamily="18" charset="0"/>
                <a:ea typeface="Arial" panose="020B0604020202020204" pitchFamily="34" charset="0"/>
              </a:rPr>
              <a:t>Standardizing and weighting values was the most important change, as it allows better user customization. </a:t>
            </a:r>
          </a:p>
          <a:p>
            <a:pPr marL="0" marR="0" indent="457200">
              <a:lnSpc>
                <a:spcPct val="115000"/>
              </a:lnSpc>
              <a:spcBef>
                <a:spcPts val="0"/>
              </a:spcBef>
              <a:spcAft>
                <a:spcPts val="1200"/>
              </a:spcAft>
            </a:pPr>
            <a:r>
              <a:rPr lang="en-US" sz="1200" u="sng" dirty="0">
                <a:solidFill>
                  <a:srgbClr val="000000"/>
                </a:solidFill>
                <a:effectLst/>
                <a:latin typeface="Times New Roman" panose="02020603050405020304" pitchFamily="18" charset="0"/>
                <a:ea typeface="Arial" panose="020B0604020202020204" pitchFamily="34" charset="0"/>
              </a:rPr>
              <a:t>The better bridge data prevented the code from interpreting those locations as dangerous high slope areas. </a:t>
            </a:r>
          </a:p>
          <a:p>
            <a:pPr marL="0" marR="0" indent="457200">
              <a:lnSpc>
                <a:spcPct val="115000"/>
              </a:lnSpc>
              <a:spcBef>
                <a:spcPts val="0"/>
              </a:spcBef>
              <a:spcAft>
                <a:spcPts val="1200"/>
              </a:spcAft>
            </a:pPr>
            <a:r>
              <a:rPr lang="en-US" sz="1200" u="sng" dirty="0">
                <a:solidFill>
                  <a:srgbClr val="000000"/>
                </a:solidFill>
                <a:effectLst/>
                <a:latin typeface="Times New Roman" panose="02020603050405020304" pitchFamily="18" charset="0"/>
                <a:ea typeface="Arial" panose="020B0604020202020204" pitchFamily="34" charset="0"/>
              </a:rPr>
              <a:t>The additional cost surface provides an interesting alternate way to portray the result. </a:t>
            </a:r>
          </a:p>
          <a:p>
            <a:pPr marL="0" marR="0" indent="457200">
              <a:lnSpc>
                <a:spcPct val="115000"/>
              </a:lnSpc>
              <a:spcBef>
                <a:spcPts val="0"/>
              </a:spcBef>
              <a:spcAft>
                <a:spcPts val="1200"/>
              </a:spcAft>
            </a:pPr>
            <a:r>
              <a:rPr lang="en-US" sz="1200" dirty="0">
                <a:solidFill>
                  <a:srgbClr val="000000"/>
                </a:solidFill>
                <a:effectLst/>
                <a:latin typeface="Times New Roman" panose="02020603050405020304" pitchFamily="18" charset="0"/>
                <a:ea typeface="Arial" panose="020B0604020202020204" pitchFamily="34" charset="0"/>
              </a:rPr>
              <a:t>The route solver is much neater and automated. </a:t>
            </a:r>
          </a:p>
          <a:p>
            <a:pPr marL="0" marR="0" indent="457200">
              <a:lnSpc>
                <a:spcPct val="115000"/>
              </a:lnSpc>
              <a:spcBef>
                <a:spcPts val="0"/>
              </a:spcBef>
              <a:spcAft>
                <a:spcPts val="1200"/>
              </a:spcAft>
            </a:pPr>
            <a:r>
              <a:rPr lang="en-US" sz="1200" dirty="0">
                <a:solidFill>
                  <a:srgbClr val="000000"/>
                </a:solidFill>
                <a:effectLst/>
                <a:latin typeface="Times New Roman" panose="02020603050405020304" pitchFamily="18" charset="0"/>
                <a:ea typeface="Arial" panose="020B0604020202020204" pitchFamily="34" charset="0"/>
              </a:rPr>
              <a:t>The addition of addresses to coordinate geolocators makes the program easier on people who do not think in terms of UTM coordinates. </a:t>
            </a:r>
            <a:endParaRPr lang="en-US" sz="12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38CE85A-D59A-40B0-B8B6-E7C7BC72A806}" type="slidenum">
              <a:rPr lang="en-US" smtClean="0"/>
              <a:t>17</a:t>
            </a:fld>
            <a:endParaRPr lang="en-US"/>
          </a:p>
        </p:txBody>
      </p:sp>
    </p:spTree>
    <p:extLst>
      <p:ext uri="{BB962C8B-B14F-4D97-AF65-F5344CB8AC3E}">
        <p14:creationId xmlns:p14="http://schemas.microsoft.com/office/powerpoint/2010/main" val="234493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1200"/>
              </a:spcBef>
              <a:spcAft>
                <a:spcPts val="1200"/>
              </a:spcAft>
            </a:pPr>
            <a:r>
              <a:rPr lang="en-US" sz="1200" dirty="0">
                <a:solidFill>
                  <a:srgbClr val="000000"/>
                </a:solidFill>
                <a:effectLst/>
                <a:latin typeface="Times New Roman" panose="02020603050405020304" pitchFamily="18" charset="0"/>
                <a:ea typeface="Arial" panose="020B0604020202020204" pitchFamily="34" charset="0"/>
              </a:rPr>
              <a:t>Passes Least Energy Path Heuristics: The algorithm needs to deliver the least energy route for the travel mode. It is difficult to establish if this is true, because the software can test thousands of possible routes in under a second, while it would take a very long time for a human to double check. However, there are some heuristic tests and approximations that can be used to check for a value close to the correct answer. The simplest test is a simple mental scan. To anyone who knows the mapped area well (like most UMN college students), a visual comparison to mental topography is helpful for verification. Does the route run down steep hills or river valleys, or stay on flat urban terrain? Additionally, we know that the length of the least energy route is greater than or equal to the shortest distance route of that same preference proportion. It is possible for the lowest energy and shortest route to be identical, but the above rules are not broken in any case.</a:t>
            </a:r>
          </a:p>
          <a:p>
            <a:pPr marL="0" marR="0">
              <a:lnSpc>
                <a:spcPct val="115000"/>
              </a:lnSpc>
              <a:spcBef>
                <a:spcPts val="1200"/>
              </a:spcBef>
              <a:spcAft>
                <a:spcPts val="1200"/>
              </a:spcAft>
            </a:pPr>
            <a:endParaRPr lang="en-US" sz="1200" dirty="0">
              <a:effectLst/>
              <a:latin typeface="Arial" panose="020B0604020202020204" pitchFamily="34" charset="0"/>
              <a:ea typeface="Arial" panose="020B0604020202020204" pitchFamily="34" charset="0"/>
            </a:endParaRPr>
          </a:p>
          <a:p>
            <a:pPr marL="0" marR="0">
              <a:lnSpc>
                <a:spcPct val="115000"/>
              </a:lnSpc>
              <a:spcBef>
                <a:spcPts val="1200"/>
              </a:spcBef>
              <a:spcAft>
                <a:spcPts val="1200"/>
              </a:spcAft>
            </a:pPr>
            <a:r>
              <a:rPr lang="en-US" sz="1200" dirty="0">
                <a:solidFill>
                  <a:srgbClr val="000000"/>
                </a:solidFill>
                <a:effectLst/>
                <a:latin typeface="Times New Roman" panose="02020603050405020304" pitchFamily="18" charset="0"/>
                <a:ea typeface="Arial" panose="020B0604020202020204" pitchFamily="34" charset="0"/>
              </a:rPr>
              <a:t>Pedestrian Feasibility: This means the path is actually walkable. It must connect with walkways of the same elevation and offer the proper continuity. For example, a pathway across the UMN bridge coincides with sidewalks for most of the ways, but the output traversal at the West Bank Skyway is not possible for pedestrians without entering a university building to drop a level. Pedestrians should not ever walk off an overpass or onto a freeway. The program assumes the point moving along the path is travelling on the road, something that will have to be fixed when sidewalk data is available.</a:t>
            </a:r>
            <a:endParaRPr lang="en-US" sz="1200" dirty="0">
              <a:effectLst/>
              <a:latin typeface="Arial" panose="020B0604020202020204" pitchFamily="34" charset="0"/>
              <a:ea typeface="Arial" panose="020B0604020202020204" pitchFamily="34" charset="0"/>
            </a:endParaRPr>
          </a:p>
          <a:p>
            <a:pPr marL="0" marR="0">
              <a:lnSpc>
                <a:spcPct val="115000"/>
              </a:lnSpc>
              <a:spcBef>
                <a:spcPts val="1200"/>
              </a:spcBef>
              <a:spcAft>
                <a:spcPts val="1200"/>
              </a:spcAft>
            </a:pPr>
            <a:endParaRPr lang="en-US" sz="1200" dirty="0">
              <a:solidFill>
                <a:srgbClr val="000000"/>
              </a:solidFill>
              <a:effectLst/>
              <a:latin typeface="Times New Roman" panose="02020603050405020304" pitchFamily="18" charset="0"/>
              <a:ea typeface="Arial" panose="020B0604020202020204" pitchFamily="34" charset="0"/>
            </a:endParaRPr>
          </a:p>
          <a:p>
            <a:pPr marL="0" marR="0">
              <a:lnSpc>
                <a:spcPct val="115000"/>
              </a:lnSpc>
              <a:spcBef>
                <a:spcPts val="1200"/>
              </a:spcBef>
              <a:spcAft>
                <a:spcPts val="1200"/>
              </a:spcAft>
            </a:pPr>
            <a:r>
              <a:rPr lang="en-US" sz="1200" dirty="0">
                <a:solidFill>
                  <a:srgbClr val="000000"/>
                </a:solidFill>
                <a:effectLst/>
                <a:latin typeface="Times New Roman" panose="02020603050405020304" pitchFamily="18" charset="0"/>
                <a:ea typeface="Arial" panose="020B0604020202020204" pitchFamily="34" charset="0"/>
              </a:rPr>
              <a:t>Entry and UI: The input interface needs to accept clicks or addresses and convert them to coordinates to graph on the map. The UI should use accessible colors and fonts in the output and entry prompts.</a:t>
            </a:r>
            <a:endParaRPr lang="en-US" sz="12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38CE85A-D59A-40B0-B8B6-E7C7BC72A806}" type="slidenum">
              <a:rPr lang="en-US" smtClean="0"/>
              <a:t>18</a:t>
            </a:fld>
            <a:endParaRPr lang="en-US"/>
          </a:p>
        </p:txBody>
      </p:sp>
    </p:spTree>
    <p:extLst>
      <p:ext uri="{BB962C8B-B14F-4D97-AF65-F5344CB8AC3E}">
        <p14:creationId xmlns:p14="http://schemas.microsoft.com/office/powerpoint/2010/main" val="2994792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Arial" panose="020B0604020202020204" pitchFamily="34" charset="0"/>
              </a:rPr>
              <a:t>All these improvements having been discussed, there are still a number of issues with this model version.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Arial" panose="020B0604020202020204" pitchFamily="34" charset="0"/>
              </a:rPr>
              <a:t>We have come to the realization that highway data is not a proxy for sidewalks.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Arial" panose="020B0604020202020204" pitchFamily="34" charset="0"/>
              </a:rPr>
              <a:t>The slope cost for each segment needs to be calculated instead using a derivative function, but how exactly would take more research.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Arial" panose="020B0604020202020204" pitchFamily="34" charset="0"/>
              </a:rPr>
              <a:t>The model is still a local program. It needs to be reconfigured for an online application like those in ArcGIS Online.  </a:t>
            </a:r>
            <a:endParaRPr lang="en-US" sz="12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38CE85A-D59A-40B0-B8B6-E7C7BC72A806}" type="slidenum">
              <a:rPr lang="en-US" smtClean="0"/>
              <a:t>19</a:t>
            </a:fld>
            <a:endParaRPr lang="en-US"/>
          </a:p>
        </p:txBody>
      </p:sp>
    </p:spTree>
    <p:extLst>
      <p:ext uri="{BB962C8B-B14F-4D97-AF65-F5344CB8AC3E}">
        <p14:creationId xmlns:p14="http://schemas.microsoft.com/office/powerpoint/2010/main" val="2558601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115000"/>
              </a:lnSpc>
              <a:spcBef>
                <a:spcPts val="0"/>
              </a:spcBef>
              <a:spcAft>
                <a:spcPts val="0"/>
              </a:spcAft>
            </a:pPr>
            <a:r>
              <a:rPr lang="en-US" sz="1200" dirty="0">
                <a:solidFill>
                  <a:srgbClr val="000000"/>
                </a:solidFill>
                <a:effectLst/>
                <a:latin typeface="Times New Roman" panose="02020603050405020304" pitchFamily="18" charset="0"/>
                <a:ea typeface="Arial" panose="020B0604020202020204" pitchFamily="34" charset="0"/>
              </a:rPr>
              <a:t>This program is rather primitive compared to the directive at UWS. Our model misses a major point of the </a:t>
            </a:r>
            <a:r>
              <a:rPr lang="en-US" sz="1200" dirty="0" err="1">
                <a:solidFill>
                  <a:srgbClr val="000000"/>
                </a:solidFill>
                <a:effectLst/>
                <a:latin typeface="Times New Roman" panose="02020603050405020304" pitchFamily="18" charset="0"/>
                <a:ea typeface="Arial" panose="020B0604020202020204" pitchFamily="34" charset="0"/>
              </a:rPr>
              <a:t>AccessMap</a:t>
            </a:r>
            <a:r>
              <a:rPr lang="en-US" sz="1200" dirty="0">
                <a:solidFill>
                  <a:srgbClr val="000000"/>
                </a:solidFill>
                <a:effectLst/>
                <a:latin typeface="Times New Roman" panose="02020603050405020304" pitchFamily="18" charset="0"/>
                <a:ea typeface="Arial" panose="020B0604020202020204" pitchFamily="34" charset="0"/>
              </a:rPr>
              <a:t> project in that it does not include sidewalk data and curb cuts, critical to realistic pedestrian travel. </a:t>
            </a:r>
          </a:p>
          <a:p>
            <a:pPr marL="0" marR="0" indent="457200">
              <a:lnSpc>
                <a:spcPct val="115000"/>
              </a:lnSpc>
              <a:spcBef>
                <a:spcPts val="0"/>
              </a:spcBef>
              <a:spcAft>
                <a:spcPts val="0"/>
              </a:spcAft>
            </a:pPr>
            <a:endParaRPr lang="en-US" sz="1200" dirty="0">
              <a:solidFill>
                <a:srgbClr val="000000"/>
              </a:solidFill>
              <a:effectLst/>
              <a:latin typeface="Times New Roman" panose="02020603050405020304" pitchFamily="18" charset="0"/>
              <a:ea typeface="Arial" panose="020B0604020202020204" pitchFamily="34" charset="0"/>
            </a:endParaRPr>
          </a:p>
          <a:p>
            <a:pPr marL="0" marR="0" indent="457200">
              <a:lnSpc>
                <a:spcPct val="115000"/>
              </a:lnSpc>
              <a:spcBef>
                <a:spcPts val="0"/>
              </a:spcBef>
              <a:spcAft>
                <a:spcPts val="0"/>
              </a:spcAft>
            </a:pPr>
            <a:r>
              <a:rPr lang="en-US" sz="1200" dirty="0">
                <a:solidFill>
                  <a:srgbClr val="000000"/>
                </a:solidFill>
                <a:effectLst/>
                <a:latin typeface="Times New Roman" panose="02020603050405020304" pitchFamily="18" charset="0"/>
                <a:ea typeface="Arial" panose="020B0604020202020204" pitchFamily="34" charset="0"/>
              </a:rPr>
              <a:t>The University of Minnesota contains a number of more efficient paths that are not considered because the model only uses roads. A more concerted effort towards standardizing sidewalk data is required for a true pedestrian model to work in most cities. Seattle is an exception, not the norm. Is reducing mobility to an equation even a good idea? There needs to be as much user input as possible; no equation can be translated directly to exhaustion. </a:t>
            </a:r>
          </a:p>
          <a:p>
            <a:pPr marL="0" marR="0" indent="457200">
              <a:lnSpc>
                <a:spcPct val="115000"/>
              </a:lnSpc>
              <a:spcBef>
                <a:spcPts val="0"/>
              </a:spcBef>
              <a:spcAft>
                <a:spcPts val="0"/>
              </a:spcAft>
            </a:pPr>
            <a:endParaRPr lang="en-US" sz="1200" dirty="0">
              <a:solidFill>
                <a:srgbClr val="000000"/>
              </a:solidFill>
              <a:effectLst/>
              <a:latin typeface="Times New Roman" panose="02020603050405020304" pitchFamily="18" charset="0"/>
              <a:ea typeface="Arial" panose="020B0604020202020204" pitchFamily="34" charset="0"/>
            </a:endParaRPr>
          </a:p>
          <a:p>
            <a:pPr marL="0" marR="0" indent="457200">
              <a:lnSpc>
                <a:spcPct val="115000"/>
              </a:lnSpc>
              <a:spcBef>
                <a:spcPts val="0"/>
              </a:spcBef>
              <a:spcAft>
                <a:spcPts val="0"/>
              </a:spcAft>
            </a:pPr>
            <a:r>
              <a:rPr lang="en-US" sz="1200" dirty="0">
                <a:solidFill>
                  <a:srgbClr val="000000"/>
                </a:solidFill>
                <a:effectLst/>
                <a:latin typeface="Times New Roman" panose="02020603050405020304" pitchFamily="18" charset="0"/>
                <a:ea typeface="Arial" panose="020B0604020202020204" pitchFamily="34" charset="0"/>
              </a:rPr>
              <a:t>Allowing the user to make the path decision based on a neat display of more basic data might be a better option. </a:t>
            </a:r>
            <a:r>
              <a:rPr lang="en-US" sz="1200" dirty="0" err="1">
                <a:solidFill>
                  <a:srgbClr val="000000"/>
                </a:solidFill>
                <a:effectLst/>
                <a:latin typeface="Times New Roman" panose="02020603050405020304" pitchFamily="18" charset="0"/>
                <a:ea typeface="Arial" panose="020B0604020202020204" pitchFamily="34" charset="0"/>
              </a:rPr>
              <a:t>Ie</a:t>
            </a:r>
            <a:r>
              <a:rPr lang="en-US" sz="1200" dirty="0">
                <a:solidFill>
                  <a:srgbClr val="000000"/>
                </a:solidFill>
                <a:effectLst/>
                <a:latin typeface="Times New Roman" panose="02020603050405020304" pitchFamily="18" charset="0"/>
                <a:ea typeface="Arial" panose="020B0604020202020204" pitchFamily="34" charset="0"/>
              </a:rPr>
              <a:t>, a map showing colored segments for various slopes (like </a:t>
            </a:r>
            <a:r>
              <a:rPr lang="en-US" sz="1200" dirty="0" err="1">
                <a:solidFill>
                  <a:srgbClr val="000000"/>
                </a:solidFill>
                <a:effectLst/>
                <a:latin typeface="Times New Roman" panose="02020603050405020304" pitchFamily="18" charset="0"/>
                <a:ea typeface="Arial" panose="020B0604020202020204" pitchFamily="34" charset="0"/>
              </a:rPr>
              <a:t>AccessMap</a:t>
            </a:r>
            <a:r>
              <a:rPr lang="en-US" sz="1200" dirty="0">
                <a:solidFill>
                  <a:srgbClr val="000000"/>
                </a:solidFill>
                <a:effectLst/>
                <a:latin typeface="Times New Roman" panose="02020603050405020304" pitchFamily="18" charset="0"/>
                <a:ea typeface="Arial" panose="020B0604020202020204" pitchFamily="34" charset="0"/>
              </a:rPr>
              <a:t>) and a service area style option.</a:t>
            </a:r>
            <a:endParaRPr lang="en-US" sz="1200" dirty="0">
              <a:effectLst/>
              <a:latin typeface="Arial" panose="020B0604020202020204" pitchFamily="34" charset="0"/>
              <a:ea typeface="Arial" panose="020B0604020202020204" pitchFamily="34"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Allowing the user to make the path decision based on a neat display of more basic data might be a better option. </a:t>
            </a:r>
            <a:r>
              <a:rPr lang="en-US"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Ie</a:t>
            </a:r>
            <a:r>
              <a:rPr lang="en-US"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 map showing colored segments for various slopes (like </a:t>
            </a:r>
            <a:r>
              <a:rPr lang="en-US"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AccessMap</a:t>
            </a:r>
            <a:r>
              <a:rPr lang="en-US"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and a service area style option.</a:t>
            </a:r>
          </a:p>
          <a:p>
            <a:endParaRPr lang="en-US" dirty="0"/>
          </a:p>
        </p:txBody>
      </p:sp>
      <p:sp>
        <p:nvSpPr>
          <p:cNvPr id="4" name="Slide Number Placeholder 3"/>
          <p:cNvSpPr>
            <a:spLocks noGrp="1"/>
          </p:cNvSpPr>
          <p:nvPr>
            <p:ph type="sldNum" sz="quarter" idx="5"/>
          </p:nvPr>
        </p:nvSpPr>
        <p:spPr/>
        <p:txBody>
          <a:bodyPr/>
          <a:lstStyle/>
          <a:p>
            <a:fld id="{938CE85A-D59A-40B0-B8B6-E7C7BC72A806}" type="slidenum">
              <a:rPr lang="en-US" smtClean="0"/>
              <a:t>20</a:t>
            </a:fld>
            <a:endParaRPr lang="en-US"/>
          </a:p>
        </p:txBody>
      </p:sp>
    </p:spTree>
    <p:extLst>
      <p:ext uri="{BB962C8B-B14F-4D97-AF65-F5344CB8AC3E}">
        <p14:creationId xmlns:p14="http://schemas.microsoft.com/office/powerpoint/2010/main" val="3719515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115000"/>
              </a:lnSpc>
              <a:spcBef>
                <a:spcPts val="1200"/>
              </a:spcBef>
              <a:spcAft>
                <a:spcPts val="1200"/>
              </a:spcAft>
            </a:pPr>
            <a:r>
              <a:rPr lang="en-US" sz="1200" dirty="0">
                <a:solidFill>
                  <a:srgbClr val="000000"/>
                </a:solidFill>
                <a:effectLst/>
                <a:latin typeface="Times New Roman" panose="02020603050405020304" pitchFamily="18" charset="0"/>
                <a:ea typeface="Arial" panose="020B0604020202020204" pitchFamily="34" charset="0"/>
              </a:rPr>
              <a:t>This semester project was primarily meant as </a:t>
            </a:r>
            <a:r>
              <a:rPr lang="en-US" sz="1200" dirty="0">
                <a:effectLst/>
                <a:latin typeface="Times New Roman" panose="02020603050405020304" pitchFamily="18" charset="0"/>
                <a:ea typeface="Arial" panose="020B0604020202020204" pitchFamily="34" charset="0"/>
              </a:rPr>
              <a:t>a learning experience, and in that sense, it accomplished its goals. </a:t>
            </a:r>
          </a:p>
          <a:p>
            <a:pPr marL="0" marR="0" indent="457200">
              <a:lnSpc>
                <a:spcPct val="115000"/>
              </a:lnSpc>
              <a:spcBef>
                <a:spcPts val="1200"/>
              </a:spcBef>
              <a:spcAft>
                <a:spcPts val="1200"/>
              </a:spcAft>
            </a:pPr>
            <a:r>
              <a:rPr lang="en-US" sz="1200" dirty="0">
                <a:effectLst/>
                <a:latin typeface="Times New Roman" panose="02020603050405020304" pitchFamily="18" charset="0"/>
                <a:ea typeface="Arial" panose="020B0604020202020204" pitchFamily="34" charset="0"/>
              </a:rPr>
              <a:t>We became much more familiar with the concept of network GIS and the various tools offered to analyze it, especially ESRI’s. Trying to find parallel tools in different models was an interesting experiment. ArcGIS Pro revealed that even its strong automated traveling-salesman route models have annoying weaknesses. The hours of experience in writing and troubleshooting code greatly improved our Python skills.</a:t>
            </a:r>
            <a:endParaRPr lang="en-US" sz="1200" dirty="0">
              <a:effectLst/>
              <a:latin typeface="Arial" panose="020B0604020202020204" pitchFamily="34" charset="0"/>
              <a:ea typeface="Arial" panose="020B0604020202020204" pitchFamily="34" charset="0"/>
            </a:endParaRPr>
          </a:p>
          <a:p>
            <a:pPr marL="0" marR="0">
              <a:lnSpc>
                <a:spcPct val="115000"/>
              </a:lnSpc>
              <a:spcBef>
                <a:spcPts val="1200"/>
              </a:spcBef>
              <a:spcAft>
                <a:spcPts val="1200"/>
              </a:spcAft>
            </a:pPr>
            <a:r>
              <a:rPr lang="en-US" sz="1200" dirty="0">
                <a:effectLst/>
                <a:latin typeface="Times New Roman" panose="02020603050405020304" pitchFamily="18" charset="0"/>
                <a:ea typeface="Arial" panose="020B0604020202020204" pitchFamily="34" charset="0"/>
              </a:rPr>
              <a:t> </a:t>
            </a:r>
            <a:endParaRPr lang="en-US" sz="12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38CE85A-D59A-40B0-B8B6-E7C7BC72A806}" type="slidenum">
              <a:rPr lang="en-US" smtClean="0"/>
              <a:t>21</a:t>
            </a:fld>
            <a:endParaRPr lang="en-US"/>
          </a:p>
        </p:txBody>
      </p:sp>
    </p:spTree>
    <p:extLst>
      <p:ext uri="{BB962C8B-B14F-4D97-AF65-F5344CB8AC3E}">
        <p14:creationId xmlns:p14="http://schemas.microsoft.com/office/powerpoint/2010/main" val="920307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8CE85A-D59A-40B0-B8B6-E7C7BC72A806}" type="slidenum">
              <a:rPr lang="en-US" smtClean="0"/>
              <a:t>22</a:t>
            </a:fld>
            <a:endParaRPr lang="en-US"/>
          </a:p>
        </p:txBody>
      </p:sp>
    </p:spTree>
    <p:extLst>
      <p:ext uri="{BB962C8B-B14F-4D97-AF65-F5344CB8AC3E}">
        <p14:creationId xmlns:p14="http://schemas.microsoft.com/office/powerpoint/2010/main" val="1660078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Times New Roman" panose="02020603050405020304" pitchFamily="18" charset="0"/>
              </a:rPr>
              <a:t>The primary inspiration for this project was frustration with the amount of terrain accessibility information available to people with limited mobility on the hilly and layered University of Minnesota Twin Cities campus. This lack of information often leads wheelchair users down non-traversable routes, causing unnecessary irritation getting to events and class activities. This is not the only accessible routing blind spot at UMN; the University also does not provide disabled student access to interior building maps showing stairs, narrow doors, elevators, and general terrain.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solidFill>
                <a:srgbClr val="000000"/>
              </a:solidFill>
              <a:latin typeface="Times New Roman" panose="02020603050405020304" pitchFamily="18" charset="0"/>
            </a:endParaRPr>
          </a:p>
          <a:p>
            <a:r>
              <a:rPr lang="en-US" sz="1200" b="0" i="0" u="none" strike="noStrike" baseline="0" dirty="0">
                <a:solidFill>
                  <a:srgbClr val="000000"/>
                </a:solidFill>
                <a:latin typeface="Times New Roman" panose="02020603050405020304" pitchFamily="18" charset="0"/>
              </a:rPr>
              <a:t> The secondary inspiration for this project was </a:t>
            </a:r>
            <a:r>
              <a:rPr lang="en-US" sz="1200" b="0" i="0" u="none" strike="noStrike" baseline="0" dirty="0" err="1">
                <a:solidFill>
                  <a:srgbClr val="000000"/>
                </a:solidFill>
                <a:latin typeface="Times New Roman" panose="02020603050405020304" pitchFamily="18" charset="0"/>
              </a:rPr>
              <a:t>AccessMap</a:t>
            </a:r>
            <a:r>
              <a:rPr lang="en-US" sz="1200" b="0" i="0" u="none" strike="noStrike" baseline="0" dirty="0">
                <a:solidFill>
                  <a:srgbClr val="000000"/>
                </a:solidFill>
                <a:latin typeface="Times New Roman" panose="02020603050405020304" pitchFamily="18" charset="0"/>
              </a:rPr>
              <a:t>, a program created by Dr. </a:t>
            </a:r>
            <a:r>
              <a:rPr lang="en-US" sz="1200" b="0" i="0" u="none" strike="noStrike" baseline="0" dirty="0" err="1">
                <a:solidFill>
                  <a:srgbClr val="000000"/>
                </a:solidFill>
                <a:latin typeface="Times New Roman" panose="02020603050405020304" pitchFamily="18" charset="0"/>
              </a:rPr>
              <a:t>Anat</a:t>
            </a:r>
            <a:r>
              <a:rPr lang="en-US" sz="1200" b="0" i="0" u="none" strike="noStrike" baseline="0" dirty="0">
                <a:solidFill>
                  <a:srgbClr val="000000"/>
                </a:solidFill>
                <a:latin typeface="Times New Roman" panose="02020603050405020304" pitchFamily="18" charset="0"/>
              </a:rPr>
              <a:t> Caspi at University of Washington. </a:t>
            </a:r>
            <a:r>
              <a:rPr lang="en-US" sz="1200" b="0" i="0" u="none" strike="noStrike" baseline="0" dirty="0" err="1">
                <a:solidFill>
                  <a:srgbClr val="000000"/>
                </a:solidFill>
                <a:latin typeface="Times New Roman" panose="02020603050405020304" pitchFamily="18" charset="0"/>
              </a:rPr>
              <a:t>AccessMap</a:t>
            </a:r>
            <a:r>
              <a:rPr lang="en-US" sz="1200" b="0" i="0" u="none" strike="noStrike" baseline="0" dirty="0">
                <a:solidFill>
                  <a:srgbClr val="000000"/>
                </a:solidFill>
                <a:latin typeface="Times New Roman" panose="02020603050405020304" pitchFamily="18" charset="0"/>
              </a:rPr>
              <a:t> shows possible sidewalk routes based on slope limitations in Seattle. It is part of a larger initiative to make pedestrian travel safer and more convenient for physically disabled people. While that larger project is being piloted in a handful </a:t>
            </a:r>
          </a:p>
          <a:p>
            <a:r>
              <a:rPr lang="en-US" sz="1200" b="0" i="0" u="none" strike="noStrike" baseline="0" dirty="0">
                <a:solidFill>
                  <a:srgbClr val="000000"/>
                </a:solidFill>
                <a:latin typeface="Times New Roman" panose="02020603050405020304" pitchFamily="18" charset="0"/>
              </a:rPr>
              <a:t>of other cities, the profound lack of up-to-date municipal sidewalk information has created an impedance. </a:t>
            </a:r>
          </a:p>
          <a:p>
            <a:endParaRPr lang="en-US" sz="1200" b="0" i="0" u="none" strike="noStrike" baseline="0" dirty="0">
              <a:solidFill>
                <a:srgbClr val="000000"/>
              </a:solidFill>
              <a:latin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38CE85A-D59A-40B0-B8B6-E7C7BC72A806}" type="slidenum">
              <a:rPr lang="en-US" smtClean="0"/>
              <a:t>2</a:t>
            </a:fld>
            <a:endParaRPr lang="en-US"/>
          </a:p>
        </p:txBody>
      </p:sp>
    </p:spTree>
    <p:extLst>
      <p:ext uri="{BB962C8B-B14F-4D97-AF65-F5344CB8AC3E}">
        <p14:creationId xmlns:p14="http://schemas.microsoft.com/office/powerpoint/2010/main" val="42752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a:solidFill>
                  <a:srgbClr val="000000"/>
                </a:solidFill>
                <a:latin typeface="Times New Roman" panose="02020603050405020304" pitchFamily="18" charset="0"/>
              </a:rPr>
              <a:t>The resulting objective was a Minneapolis proxy to </a:t>
            </a:r>
            <a:r>
              <a:rPr lang="en-US" sz="1200" b="0" i="0" u="none" strike="noStrike" baseline="0" dirty="0" err="1">
                <a:solidFill>
                  <a:srgbClr val="000000"/>
                </a:solidFill>
                <a:latin typeface="Times New Roman" panose="02020603050405020304" pitchFamily="18" charset="0"/>
              </a:rPr>
              <a:t>AccessMap</a:t>
            </a:r>
            <a:r>
              <a:rPr lang="en-US" sz="1200" b="0" i="0" u="none" strike="noStrike" baseline="0" dirty="0">
                <a:solidFill>
                  <a:srgbClr val="000000"/>
                </a:solidFill>
                <a:latin typeface="Times New Roman" panose="02020603050405020304" pitchFamily="18" charset="0"/>
              </a:rPr>
              <a:t> without sidewalk data in an ArcGIS and Python environment. </a:t>
            </a:r>
          </a:p>
          <a:p>
            <a:endParaRPr lang="en-US" sz="1200" b="0" i="0" u="none" strike="noStrike" baseline="0" dirty="0">
              <a:solidFill>
                <a:srgbClr val="000000"/>
              </a:solidFill>
              <a:latin typeface="Times New Roman" panose="02020603050405020304" pitchFamily="18" charset="0"/>
            </a:endParaRPr>
          </a:p>
          <a:p>
            <a:r>
              <a:rPr lang="en-US" sz="1200" b="0" i="0" u="none" strike="noStrike" baseline="0" dirty="0">
                <a:solidFill>
                  <a:srgbClr val="000000"/>
                </a:solidFill>
                <a:latin typeface="Times New Roman" panose="02020603050405020304" pitchFamily="18" charset="0"/>
              </a:rPr>
              <a:t>This application factors slope </a:t>
            </a:r>
            <a:r>
              <a:rPr lang="en-US" sz="1200" b="0" i="1" u="none" strike="noStrike" baseline="0" dirty="0">
                <a:solidFill>
                  <a:srgbClr val="000000"/>
                </a:solidFill>
                <a:latin typeface="Times New Roman" panose="02020603050405020304" pitchFamily="18" charset="0"/>
              </a:rPr>
              <a:t>and </a:t>
            </a:r>
            <a:r>
              <a:rPr lang="en-US" sz="1200" b="0" i="0" u="none" strike="noStrike" baseline="0" dirty="0">
                <a:solidFill>
                  <a:srgbClr val="000000"/>
                </a:solidFill>
                <a:latin typeface="Times New Roman" panose="02020603050405020304" pitchFamily="18" charset="0"/>
              </a:rPr>
              <a:t>distance into a combined energy calculation. Ideally, the user can insert a start and destination, along with how much relative weight is placed on both slope and distance. In return, a router will show a visual route based on those settings</a:t>
            </a:r>
            <a:r>
              <a:rPr lang="en-US" sz="1200" b="0" i="0" u="none" strike="noStrike" baseline="0" dirty="0">
                <a:solidFill>
                  <a:schemeClr val="tx1"/>
                </a:solidFill>
                <a:latin typeface="+mn-lt"/>
              </a:rPr>
              <a:t> </a:t>
            </a:r>
            <a:r>
              <a:rPr lang="en-US" sz="1200" b="0" i="0" u="none" strike="noStrike" baseline="0" dirty="0">
                <a:solidFill>
                  <a:srgbClr val="000000"/>
                </a:solidFill>
                <a:latin typeface="Times New Roman" panose="02020603050405020304" pitchFamily="18" charset="0"/>
              </a:rPr>
              <a:t>of other cities, the profound lack of up-to-date municipal sidewalk information has created an impedance. </a:t>
            </a:r>
          </a:p>
          <a:p>
            <a:endParaRPr lang="en-US" sz="1200" b="0" i="0" u="none" strike="noStrike" baseline="0" dirty="0">
              <a:solidFill>
                <a:srgbClr val="000000"/>
              </a:solidFill>
              <a:latin typeface="Times New Roman" panose="02020603050405020304" pitchFamily="18" charset="0"/>
            </a:endParaRPr>
          </a:p>
          <a:p>
            <a:r>
              <a:rPr lang="en-US" sz="1200" b="0" i="0" u="none" strike="noStrike" baseline="0" dirty="0">
                <a:solidFill>
                  <a:srgbClr val="000000"/>
                </a:solidFill>
                <a:latin typeface="Times New Roman" panose="02020603050405020304" pitchFamily="18" charset="0"/>
              </a:rPr>
              <a:t>The resulting objective was a Minneapolis proxy to </a:t>
            </a:r>
            <a:r>
              <a:rPr lang="en-US" sz="1200" b="0" i="0" u="none" strike="noStrike" baseline="0" dirty="0" err="1">
                <a:solidFill>
                  <a:srgbClr val="000000"/>
                </a:solidFill>
                <a:latin typeface="Times New Roman" panose="02020603050405020304" pitchFamily="18" charset="0"/>
              </a:rPr>
              <a:t>AccessMap</a:t>
            </a:r>
            <a:r>
              <a:rPr lang="en-US" sz="1200" b="0" i="0" u="none" strike="noStrike" baseline="0" dirty="0">
                <a:solidFill>
                  <a:srgbClr val="000000"/>
                </a:solidFill>
                <a:latin typeface="Times New Roman" panose="02020603050405020304" pitchFamily="18" charset="0"/>
              </a:rPr>
              <a:t> without sidewalk data in an ArcGIS and Python environment. This application factors slope </a:t>
            </a:r>
            <a:r>
              <a:rPr lang="en-US" sz="1200" b="0" i="1" u="none" strike="noStrike" baseline="0" dirty="0">
                <a:solidFill>
                  <a:srgbClr val="000000"/>
                </a:solidFill>
                <a:latin typeface="Times New Roman" panose="02020603050405020304" pitchFamily="18" charset="0"/>
              </a:rPr>
              <a:t>and </a:t>
            </a:r>
            <a:r>
              <a:rPr lang="en-US" sz="1200" b="0" i="0" u="none" strike="noStrike" baseline="0" dirty="0">
                <a:solidFill>
                  <a:srgbClr val="000000"/>
                </a:solidFill>
                <a:latin typeface="Times New Roman" panose="02020603050405020304" pitchFamily="18" charset="0"/>
              </a:rPr>
              <a:t>distance into a combined energy calculation. Ideally, the user can insert a start and destination, along with how much relative weight is placed on both slope and distance. In return, a router will show a visual route based on those settings.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solidFill>
                <a:srgbClr val="000000"/>
              </a:solidFill>
              <a:latin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38CE85A-D59A-40B0-B8B6-E7C7BC72A806}" type="slidenum">
              <a:rPr lang="en-US" smtClean="0"/>
              <a:t>3</a:t>
            </a:fld>
            <a:endParaRPr lang="en-US"/>
          </a:p>
        </p:txBody>
      </p:sp>
    </p:spTree>
    <p:extLst>
      <p:ext uri="{BB962C8B-B14F-4D97-AF65-F5344CB8AC3E}">
        <p14:creationId xmlns:p14="http://schemas.microsoft.com/office/powerpoint/2010/main" val="1844944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Times New Roman" panose="02020603050405020304" pitchFamily="18" charset="0"/>
              </a:rPr>
              <a:t>The first prototype met the primitive criteria for these objectives. It was able to find the most efficient route based on the incorrect information it was given and returned routes to the user. However, it was not customizable and was largely numerically inaccurate. The purpose of this project extension was to add user customization, better energy calculations, and restrictions.</a:t>
            </a:r>
          </a:p>
          <a:p>
            <a:endParaRPr lang="en-US" dirty="0"/>
          </a:p>
        </p:txBody>
      </p:sp>
      <p:sp>
        <p:nvSpPr>
          <p:cNvPr id="4" name="Slide Number Placeholder 3"/>
          <p:cNvSpPr>
            <a:spLocks noGrp="1"/>
          </p:cNvSpPr>
          <p:nvPr>
            <p:ph type="sldNum" sz="quarter" idx="5"/>
          </p:nvPr>
        </p:nvSpPr>
        <p:spPr/>
        <p:txBody>
          <a:bodyPr/>
          <a:lstStyle/>
          <a:p>
            <a:fld id="{938CE85A-D59A-40B0-B8B6-E7C7BC72A806}" type="slidenum">
              <a:rPr lang="en-US" smtClean="0"/>
              <a:t>4</a:t>
            </a:fld>
            <a:endParaRPr lang="en-US"/>
          </a:p>
        </p:txBody>
      </p:sp>
    </p:spTree>
    <p:extLst>
      <p:ext uri="{BB962C8B-B14F-4D97-AF65-F5344CB8AC3E}">
        <p14:creationId xmlns:p14="http://schemas.microsoft.com/office/powerpoint/2010/main" val="1248104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a:solidFill>
                  <a:srgbClr val="000000"/>
                </a:solidFill>
                <a:latin typeface="Times New Roman" panose="02020603050405020304" pitchFamily="18" charset="0"/>
              </a:rPr>
              <a:t>Road Data: The program requires road data with lengths; the names are important for adding restrictions and hierarchy. This particular dataset is an amalgamation of road data from all Greater Metro counties. The dataset is in UTM 15 NAD83 and the horizontal units are in meters. It is updated continually but was originally published in 2020. </a:t>
            </a:r>
          </a:p>
          <a:p>
            <a:endParaRPr lang="en-US" sz="1200" b="0" i="0" u="none" strike="noStrike" baseline="0" dirty="0">
              <a:solidFill>
                <a:srgbClr val="000000"/>
              </a:solidFill>
              <a:latin typeface="Times New Roman" panose="02020603050405020304" pitchFamily="18" charset="0"/>
            </a:endParaRPr>
          </a:p>
          <a:p>
            <a:r>
              <a:rPr lang="en-US" sz="1200" b="0" i="0" u="none" strike="noStrike" baseline="0" dirty="0">
                <a:solidFill>
                  <a:srgbClr val="000000"/>
                </a:solidFill>
                <a:latin typeface="Times New Roman" panose="02020603050405020304" pitchFamily="18" charset="0"/>
              </a:rPr>
              <a:t>DEM Data: The program also requires elevation data in order to calculate slope. This 1:24,000 dataset from USGS captures elevation above sea level in 30 m resolution for the state of Minnesota. The height units are in feet while the horizontal units are meters, which will have to be standardized. It was originally published in 2004, but is continually updated. </a:t>
            </a:r>
          </a:p>
          <a:p>
            <a:endParaRPr lang="en-US" sz="1200" b="0" i="0" u="none" strike="noStrike" baseline="0" dirty="0">
              <a:solidFill>
                <a:srgbClr val="000000"/>
              </a:solidFill>
              <a:latin typeface="Times New Roman" panose="02020603050405020304" pitchFamily="18" charset="0"/>
            </a:endParaRPr>
          </a:p>
          <a:p>
            <a:r>
              <a:rPr lang="en-US" sz="1200" b="0" i="0" u="none" strike="noStrike" baseline="0" dirty="0">
                <a:solidFill>
                  <a:srgbClr val="000000"/>
                </a:solidFill>
                <a:latin typeface="Times New Roman" panose="02020603050405020304" pitchFamily="18" charset="0"/>
              </a:rPr>
              <a:t>LAS Data: Bridges and crossable man-made features not visible on the DEM require sections of high-resolution Lidar to produce accurate slope information and thus an accurate network dataset.</a:t>
            </a:r>
            <a:endParaRPr lang="en-US" dirty="0"/>
          </a:p>
          <a:p>
            <a:endParaRPr lang="en-US" dirty="0"/>
          </a:p>
        </p:txBody>
      </p:sp>
      <p:sp>
        <p:nvSpPr>
          <p:cNvPr id="4" name="Slide Number Placeholder 3"/>
          <p:cNvSpPr>
            <a:spLocks noGrp="1"/>
          </p:cNvSpPr>
          <p:nvPr>
            <p:ph type="sldNum" sz="quarter" idx="5"/>
          </p:nvPr>
        </p:nvSpPr>
        <p:spPr/>
        <p:txBody>
          <a:bodyPr/>
          <a:lstStyle/>
          <a:p>
            <a:fld id="{938CE85A-D59A-40B0-B8B6-E7C7BC72A806}" type="slidenum">
              <a:rPr lang="en-US" smtClean="0"/>
              <a:t>5</a:t>
            </a:fld>
            <a:endParaRPr lang="en-US"/>
          </a:p>
        </p:txBody>
      </p:sp>
    </p:spTree>
    <p:extLst>
      <p:ext uri="{BB962C8B-B14F-4D97-AF65-F5344CB8AC3E}">
        <p14:creationId xmlns:p14="http://schemas.microsoft.com/office/powerpoint/2010/main" val="1057443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u="none" strike="noStrike" baseline="0" dirty="0">
                <a:solidFill>
                  <a:srgbClr val="000000"/>
                </a:solidFill>
                <a:latin typeface="Times New Roman" panose="02020603050405020304" pitchFamily="18" charset="0"/>
              </a:rPr>
              <a:t>Make sure python has access to the required modules for the project: </a:t>
            </a:r>
            <a:r>
              <a:rPr lang="en-US" sz="1200" b="0" i="0" u="none" strike="noStrike" baseline="0" dirty="0" err="1">
                <a:solidFill>
                  <a:srgbClr val="000000"/>
                </a:solidFill>
                <a:latin typeface="Times New Roman" panose="02020603050405020304" pitchFamily="18" charset="0"/>
              </a:rPr>
              <a:t>arcpy</a:t>
            </a:r>
            <a:r>
              <a:rPr lang="en-US" sz="1200" b="0" i="0" u="none" strike="noStrike" baseline="0" dirty="0">
                <a:solidFill>
                  <a:srgbClr val="000000"/>
                </a:solidFill>
                <a:latin typeface="Times New Roman" panose="02020603050405020304" pitchFamily="18" charset="0"/>
              </a:rPr>
              <a:t>, requests, </a:t>
            </a:r>
            <a:r>
              <a:rPr lang="en-US" sz="1200" b="0" i="0" u="none" strike="noStrike" baseline="0" dirty="0" err="1">
                <a:solidFill>
                  <a:srgbClr val="000000"/>
                </a:solidFill>
                <a:latin typeface="Times New Roman" panose="02020603050405020304" pitchFamily="18" charset="0"/>
              </a:rPr>
              <a:t>json</a:t>
            </a:r>
            <a:r>
              <a:rPr lang="en-US" sz="1200" b="0" i="0" u="none" strike="noStrike" baseline="0" dirty="0">
                <a:solidFill>
                  <a:srgbClr val="000000"/>
                </a:solidFill>
                <a:latin typeface="Times New Roman" panose="02020603050405020304" pitchFamily="18" charset="0"/>
              </a:rPr>
              <a:t>, </a:t>
            </a:r>
            <a:r>
              <a:rPr lang="en-US" sz="1200" b="0" i="0" u="none" strike="noStrike" baseline="0" dirty="0" err="1">
                <a:solidFill>
                  <a:srgbClr val="000000"/>
                </a:solidFill>
                <a:latin typeface="Times New Roman" panose="02020603050405020304" pitchFamily="18" charset="0"/>
              </a:rPr>
              <a:t>zipfile</a:t>
            </a:r>
            <a:r>
              <a:rPr lang="en-US" sz="1200" b="0" i="0" u="none" strike="noStrike" baseline="0" dirty="0">
                <a:solidFill>
                  <a:srgbClr val="000000"/>
                </a:solidFill>
                <a:latin typeface="Times New Roman" panose="02020603050405020304" pitchFamily="18" charset="0"/>
              </a:rPr>
              <a:t>, </a:t>
            </a:r>
            <a:r>
              <a:rPr lang="en-US" sz="1200" b="0" i="0" u="none" strike="noStrike" baseline="0" dirty="0" err="1">
                <a:solidFill>
                  <a:srgbClr val="000000"/>
                </a:solidFill>
                <a:latin typeface="Times New Roman" panose="02020603050405020304" pitchFamily="18" charset="0"/>
              </a:rPr>
              <a:t>geopy</a:t>
            </a:r>
            <a:r>
              <a:rPr lang="en-US" sz="1200" b="0" i="0" u="none" strike="noStrike" baseline="0" dirty="0">
                <a:solidFill>
                  <a:srgbClr val="000000"/>
                </a:solidFill>
                <a:latin typeface="Times New Roman" panose="02020603050405020304" pitchFamily="18" charset="0"/>
              </a:rPr>
              <a:t>, and </a:t>
            </a:r>
            <a:r>
              <a:rPr lang="en-US" sz="1200" b="0" i="0" u="none" strike="noStrike" baseline="0" dirty="0" err="1">
                <a:solidFill>
                  <a:srgbClr val="000000"/>
                </a:solidFill>
                <a:latin typeface="Times New Roman" panose="02020603050405020304" pitchFamily="18" charset="0"/>
              </a:rPr>
              <a:t>utm</a:t>
            </a:r>
            <a:r>
              <a:rPr lang="en-US" sz="1200" b="0" i="0" u="none" strike="noStrike" baseline="0" dirty="0">
                <a:solidFill>
                  <a:srgbClr val="000000"/>
                </a:solidFill>
                <a:latin typeface="Times New Roman" panose="02020603050405020304" pitchFamily="18" charset="0"/>
              </a:rPr>
              <a:t>. </a:t>
            </a:r>
          </a:p>
          <a:p>
            <a:pPr marL="0" indent="0">
              <a:buNone/>
            </a:pPr>
            <a:endParaRPr lang="en-US" sz="1200" b="0" i="0" u="none" strike="noStrike" baseline="0" dirty="0">
              <a:solidFill>
                <a:srgbClr val="000000"/>
              </a:solidFill>
              <a:latin typeface="Times New Roman" panose="02020603050405020304" pitchFamily="18" charset="0"/>
            </a:endParaRPr>
          </a:p>
          <a:p>
            <a:r>
              <a:rPr lang="en-US" sz="1200" b="0" i="0" u="none" strike="noStrike" baseline="0" dirty="0">
                <a:solidFill>
                  <a:srgbClr val="000000"/>
                </a:solidFill>
                <a:latin typeface="Times New Roman" panose="02020603050405020304" pitchFamily="18" charset="0"/>
              </a:rPr>
              <a:t>Use request ‘get’ commands and unzipping function to download the required datasets from </a:t>
            </a:r>
            <a:r>
              <a:rPr lang="en-US" sz="1200" b="0" i="0" u="none" strike="noStrike" baseline="0" dirty="0" err="1">
                <a:solidFill>
                  <a:srgbClr val="000000"/>
                </a:solidFill>
                <a:latin typeface="Times New Roman" panose="02020603050405020304" pitchFamily="18" charset="0"/>
              </a:rPr>
              <a:t>MNGeocommons</a:t>
            </a:r>
            <a:r>
              <a:rPr lang="en-US" sz="1200" b="0" i="0" u="none" strike="noStrike" baseline="0" dirty="0">
                <a:solidFill>
                  <a:srgbClr val="000000"/>
                </a:solidFill>
                <a:latin typeface="Times New Roman" panose="02020603050405020304" pitchFamily="18" charset="0"/>
              </a:rPr>
              <a:t> and MN-DNR and extract them to readable files. </a:t>
            </a:r>
          </a:p>
          <a:p>
            <a:endParaRPr lang="en-US" sz="1200" b="0" i="0" u="none" strike="noStrike" baseline="0" dirty="0">
              <a:solidFill>
                <a:srgbClr val="000000"/>
              </a:solidFill>
              <a:latin typeface="Arial" panose="020B0604020202020204" pitchFamily="34" charset="0"/>
            </a:endParaRPr>
          </a:p>
          <a:p>
            <a:r>
              <a:rPr lang="en-US" sz="1200" b="0" i="0" u="none" strike="noStrike" baseline="0" dirty="0">
                <a:solidFill>
                  <a:srgbClr val="000000"/>
                </a:solidFill>
                <a:latin typeface="Times New Roman" panose="02020603050405020304" pitchFamily="18" charset="0"/>
              </a:rPr>
              <a:t>Create a new geodatabase and feature dataset. Clip the DEM and roads file down to the study area, placing the result in the feature dataset. </a:t>
            </a:r>
          </a:p>
          <a:p>
            <a:endParaRPr lang="en-US" sz="1200" b="0" i="0" u="none" strike="noStrike" baseline="0" dirty="0">
              <a:solidFill>
                <a:srgbClr val="000000"/>
              </a:solidFill>
              <a:latin typeface="Times New Roman" panose="02020603050405020304" pitchFamily="18" charset="0"/>
            </a:endParaRPr>
          </a:p>
          <a:p>
            <a:r>
              <a:rPr lang="en-US" sz="1200" b="0" i="0" u="none" strike="noStrike" baseline="0" dirty="0">
                <a:solidFill>
                  <a:srgbClr val="000000"/>
                </a:solidFill>
                <a:latin typeface="Times New Roman" panose="02020603050405020304" pitchFamily="18" charset="0"/>
              </a:rPr>
              <a:t>Of the remaining roads, select out just the ones that are bridges. Buffer these selected areas, and place the result in the feature dataset. </a:t>
            </a:r>
          </a:p>
          <a:p>
            <a:r>
              <a:rPr lang="en-US" sz="1200" b="0" i="0" u="none" strike="noStrike" baseline="0" dirty="0">
                <a:solidFill>
                  <a:srgbClr val="000000"/>
                </a:solidFill>
                <a:latin typeface="Times New Roman" panose="02020603050405020304" pitchFamily="18" charset="0"/>
              </a:rPr>
              <a:t>The DEM will go into the geodatabase outside of the feature dataset </a:t>
            </a:r>
          </a:p>
          <a:p>
            <a:endParaRPr lang="en-US" sz="1200" b="0" i="0" u="none" strike="noStrike" baseline="0" dirty="0">
              <a:solidFill>
                <a:srgbClr val="000000"/>
              </a:solidFill>
              <a:latin typeface="Arial" panose="020B0604020202020204" pitchFamily="34" charset="0"/>
            </a:endParaRPr>
          </a:p>
          <a:p>
            <a:r>
              <a:rPr lang="en-US" sz="1200" b="0" i="0" u="none" strike="noStrike" baseline="0" dirty="0">
                <a:solidFill>
                  <a:srgbClr val="000000"/>
                </a:solidFill>
                <a:latin typeface="Times New Roman" panose="02020603050405020304" pitchFamily="18" charset="0"/>
              </a:rPr>
              <a:t>To format the LIDAR data, make sure all LAZ files are downloaded into one folder. </a:t>
            </a:r>
          </a:p>
          <a:p>
            <a:endParaRPr lang="en-US" sz="1200" b="0" i="0" u="none" strike="noStrike" baseline="0" dirty="0">
              <a:solidFill>
                <a:srgbClr val="000000"/>
              </a:solidFill>
              <a:latin typeface="Times New Roman" panose="02020603050405020304" pitchFamily="18" charset="0"/>
            </a:endParaRPr>
          </a:p>
          <a:p>
            <a:r>
              <a:rPr lang="en-US" sz="1200" b="0" i="0" u="none" strike="noStrike" baseline="0" dirty="0">
                <a:solidFill>
                  <a:srgbClr val="000000"/>
                </a:solidFill>
                <a:latin typeface="Times New Roman" panose="02020603050405020304" pitchFamily="18" charset="0"/>
              </a:rPr>
              <a:t>Translate LAZ files to LAS files, and then to one raster file, using </a:t>
            </a:r>
            <a:r>
              <a:rPr lang="en-US" sz="1200" b="0" i="0" u="none" strike="noStrike" baseline="0" dirty="0" err="1">
                <a:solidFill>
                  <a:srgbClr val="000000"/>
                </a:solidFill>
                <a:latin typeface="Times New Roman" panose="02020603050405020304" pitchFamily="18" charset="0"/>
              </a:rPr>
              <a:t>ArcPro’s</a:t>
            </a:r>
            <a:r>
              <a:rPr lang="en-US" sz="1200" b="0" i="0" u="none" strike="noStrike" baseline="0" dirty="0">
                <a:solidFill>
                  <a:srgbClr val="000000"/>
                </a:solidFill>
                <a:latin typeface="Times New Roman" panose="02020603050405020304" pitchFamily="18" charset="0"/>
              </a:rPr>
              <a:t> LAS to &lt;&gt; tool and Mosaic to Raster. Correct the raster so it is in the UTM 15 projection. </a:t>
            </a:r>
          </a:p>
          <a:p>
            <a:r>
              <a:rPr lang="en-US" sz="1200" b="0" i="0" u="none" strike="noStrike" baseline="0" dirty="0">
                <a:solidFill>
                  <a:srgbClr val="000000"/>
                </a:solidFill>
                <a:latin typeface="Times New Roman" panose="02020603050405020304" pitchFamily="18" charset="0"/>
              </a:rPr>
              <a:t>Copy the raster into the geodatabase outside of the feature dataset. </a:t>
            </a:r>
          </a:p>
          <a:p>
            <a:endParaRPr lang="en-US" sz="1200" b="0" i="0" u="none" strike="noStrike" baseline="0" dirty="0">
              <a:solidFill>
                <a:srgbClr val="000000"/>
              </a:solidFill>
              <a:latin typeface="Times New Roman" panose="02020603050405020304" pitchFamily="18" charset="0"/>
            </a:endParaRPr>
          </a:p>
          <a:p>
            <a:r>
              <a:rPr lang="en-US" sz="1200" b="0" i="0" u="none" strike="noStrike" baseline="0" dirty="0">
                <a:solidFill>
                  <a:srgbClr val="000000"/>
                </a:solidFill>
                <a:latin typeface="Times New Roman" panose="02020603050405020304" pitchFamily="18" charset="0"/>
              </a:rPr>
              <a:t>Use the buffered bridge roads from earlier to mask off just the needed portion of the LIDAR raster. Make sure this final raster is copied into the geodatabase outside of the feature dataset. </a:t>
            </a:r>
            <a:endParaRPr lang="en-US" sz="1200" b="0" i="0" u="none" strike="noStrike" baseline="0" dirty="0">
              <a:solidFill>
                <a:srgbClr val="000000"/>
              </a:solidFill>
              <a:latin typeface="Arial" panose="020B0604020202020204" pitchFamily="34" charset="0"/>
            </a:endParaRPr>
          </a:p>
          <a:p>
            <a:r>
              <a:rPr lang="en-US" sz="1200" b="0" i="0" u="none" strike="noStrike" baseline="0" dirty="0">
                <a:solidFill>
                  <a:srgbClr val="000000"/>
                </a:solidFill>
                <a:latin typeface="Times New Roman" panose="02020603050405020304" pitchFamily="18" charset="0"/>
              </a:rPr>
              <a:t>Next, find the surface information for the clipped down roads. Use the DEM first and then the LIDAR, use the </a:t>
            </a:r>
            <a:r>
              <a:rPr lang="en-US" sz="1200" b="0" i="0" u="none" strike="noStrike" baseline="0" dirty="0" err="1">
                <a:solidFill>
                  <a:srgbClr val="000000"/>
                </a:solidFill>
                <a:latin typeface="Times New Roman" panose="02020603050405020304" pitchFamily="18" charset="0"/>
              </a:rPr>
              <a:t>AddSurface</a:t>
            </a:r>
            <a:r>
              <a:rPr lang="en-US" sz="1200" b="0" i="0" u="none" strike="noStrike" baseline="0" dirty="0">
                <a:solidFill>
                  <a:srgbClr val="000000"/>
                </a:solidFill>
                <a:latin typeface="Times New Roman" panose="02020603050405020304" pitchFamily="18" charset="0"/>
              </a:rPr>
              <a:t> values tool to give roads elevation values and average slope. Only the pixels under the small LIDAR file will be reclassified from their original DEM values.</a:t>
            </a:r>
          </a:p>
          <a:p>
            <a:r>
              <a:rPr lang="en-US" sz="1200" b="0" i="0" u="none" strike="noStrike" baseline="0" dirty="0">
                <a:solidFill>
                  <a:srgbClr val="000000"/>
                </a:solidFill>
                <a:latin typeface="Times New Roman" panose="02020603050405020304" pitchFamily="18" charset="0"/>
              </a:rPr>
              <a:t> </a:t>
            </a:r>
          </a:p>
          <a:p>
            <a:r>
              <a:rPr lang="en-US" sz="1200" b="0" i="0" u="none" strike="noStrike" baseline="0" dirty="0">
                <a:solidFill>
                  <a:srgbClr val="000000"/>
                </a:solidFill>
                <a:latin typeface="Times New Roman" panose="02020603050405020304" pitchFamily="18" charset="0"/>
              </a:rPr>
              <a:t>Now, standardize the new average slope field and road distance fields from 1-100. The user reference ratios can be added here, but it will make more sense to add them to the network costs later </a:t>
            </a:r>
            <a:endParaRPr lang="en-US" sz="1200" b="0" i="0" u="none" strike="noStrike" baseline="0" dirty="0">
              <a:solidFill>
                <a:srgbClr val="000000"/>
              </a:solidFill>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38CE85A-D59A-40B0-B8B6-E7C7BC72A806}" type="slidenum">
              <a:rPr lang="en-US" smtClean="0"/>
              <a:t>7</a:t>
            </a:fld>
            <a:endParaRPr lang="en-US"/>
          </a:p>
        </p:txBody>
      </p:sp>
    </p:spTree>
    <p:extLst>
      <p:ext uri="{BB962C8B-B14F-4D97-AF65-F5344CB8AC3E}">
        <p14:creationId xmlns:p14="http://schemas.microsoft.com/office/powerpoint/2010/main" val="3224197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a:solidFill>
                  <a:srgbClr val="000000"/>
                </a:solidFill>
                <a:latin typeface="Times New Roman" panose="02020603050405020304" pitchFamily="18" charset="0"/>
              </a:rPr>
              <a:t>Use the clipped roads file with slope information to create a Network Dataset in ArcGIS Pro. </a:t>
            </a:r>
          </a:p>
          <a:p>
            <a:r>
              <a:rPr lang="en-US" sz="1200" b="0" i="0" u="none" strike="noStrike" baseline="0" dirty="0">
                <a:solidFill>
                  <a:srgbClr val="000000"/>
                </a:solidFill>
                <a:latin typeface="Times New Roman" panose="02020603050405020304" pitchFamily="18" charset="0"/>
              </a:rPr>
              <a:t>It will appear inside the feature dataset. </a:t>
            </a:r>
          </a:p>
          <a:p>
            <a:endParaRPr lang="en-US" sz="1200" b="0" i="0" u="none" strike="noStrike" baseline="0" dirty="0">
              <a:solidFill>
                <a:srgbClr val="000000"/>
              </a:solidFill>
              <a:latin typeface="Times New Roman" panose="02020603050405020304" pitchFamily="18" charset="0"/>
            </a:endParaRPr>
          </a:p>
          <a:p>
            <a:r>
              <a:rPr lang="en-US" sz="1200" b="0" i="0" u="none" strike="noStrike" baseline="0" dirty="0">
                <a:solidFill>
                  <a:srgbClr val="000000"/>
                </a:solidFill>
                <a:latin typeface="Times New Roman" panose="02020603050405020304" pitchFamily="18" charset="0"/>
              </a:rPr>
              <a:t>Create a new travel mode with ‘Energy’ as the impedance attribute. </a:t>
            </a:r>
          </a:p>
          <a:p>
            <a:endParaRPr lang="en-US" sz="1200" b="0" i="0" u="none" strike="noStrike" baseline="0" dirty="0">
              <a:solidFill>
                <a:srgbClr val="000000"/>
              </a:solidFill>
              <a:latin typeface="Times New Roman" panose="02020603050405020304" pitchFamily="18" charset="0"/>
            </a:endParaRPr>
          </a:p>
          <a:p>
            <a:r>
              <a:rPr lang="en-US" sz="1200" b="0" i="0" u="none" strike="noStrike" baseline="0" dirty="0">
                <a:solidFill>
                  <a:srgbClr val="000000"/>
                </a:solidFill>
                <a:latin typeface="Times New Roman" panose="02020603050405020304" pitchFamily="18" charset="0"/>
              </a:rPr>
              <a:t>Energy is calculated under ‘costs’ , and is equal to: (user value for distance)*(distance) + (user value for slope)*(slope). </a:t>
            </a:r>
          </a:p>
          <a:p>
            <a:r>
              <a:rPr lang="en-US" sz="1200" b="0" i="0" u="none" strike="noStrike" baseline="0" dirty="0">
                <a:solidFill>
                  <a:srgbClr val="000000"/>
                </a:solidFill>
                <a:latin typeface="Times New Roman" panose="02020603050405020304" pitchFamily="18" charset="0"/>
              </a:rPr>
              <a:t>The user values are components of a ration, like 10:1, 1:1, etc. Since the router has to find the lowest energy route for each situation, the values between situations matters little, thus the values can add to anything instead of just 1 or 100. </a:t>
            </a:r>
          </a:p>
          <a:p>
            <a:r>
              <a:rPr lang="en-US" sz="1200" b="0" i="0" u="none" strike="noStrike" baseline="0" dirty="0">
                <a:solidFill>
                  <a:srgbClr val="000000"/>
                </a:solidFill>
                <a:latin typeface="Times New Roman" panose="02020603050405020304" pitchFamily="18" charset="0"/>
              </a:rPr>
              <a:t>Add two restrictions: Avoid 35W and Avoid 94. These restrictions can be activated/deactivated from the Travel Modes menu. </a:t>
            </a:r>
          </a:p>
          <a:p>
            <a:endParaRPr lang="en-US" sz="1200" b="0" i="0" u="none" strike="noStrike" baseline="0" dirty="0">
              <a:solidFill>
                <a:srgbClr val="000000"/>
              </a:solidFill>
              <a:latin typeface="Arial" panose="020B0604020202020204" pitchFamily="34" charset="0"/>
            </a:endParaRPr>
          </a:p>
          <a:p>
            <a:r>
              <a:rPr lang="en-US" sz="1200" b="0" i="0" u="none" strike="noStrike" baseline="0" dirty="0">
                <a:solidFill>
                  <a:srgbClr val="000000"/>
                </a:solidFill>
                <a:latin typeface="Times New Roman" panose="02020603050405020304" pitchFamily="18" charset="0"/>
              </a:rPr>
              <a:t>Now create and define the network Route Solver. It is one automatic script in the final code. This receives a mode of travel and output path name.</a:t>
            </a:r>
          </a:p>
          <a:p>
            <a:endParaRPr lang="en-US" sz="1200" b="0" i="0" u="none" strike="noStrike" baseline="0" dirty="0">
              <a:solidFill>
                <a:srgbClr val="000000"/>
              </a:solidFill>
              <a:latin typeface="Times New Roman" panose="02020603050405020304" pitchFamily="18" charset="0"/>
            </a:endParaRPr>
          </a:p>
          <a:p>
            <a:r>
              <a:rPr lang="en-US" sz="1200" b="0" i="0" u="none" strike="noStrike" baseline="0" dirty="0">
                <a:solidFill>
                  <a:srgbClr val="000000"/>
                </a:solidFill>
                <a:latin typeface="Times New Roman" panose="02020603050405020304" pitchFamily="18" charset="0"/>
              </a:rPr>
              <a:t> Create a blank point feature class and ask for user defined addresses. Translate addresses to UTM-15 coordinates and use a cursor to add them to the new blank feature class. The router inputs this points file and a temporary version of the network dataset called a network layer. ‘Build’ the network under the network file’s properties tab. </a:t>
            </a:r>
          </a:p>
          <a:p>
            <a:endParaRPr lang="en-US" sz="1200" b="0" i="0" u="none" strike="noStrike" baseline="0" dirty="0">
              <a:solidFill>
                <a:srgbClr val="000000"/>
              </a:solidFill>
              <a:latin typeface="Times New Roman" panose="02020603050405020304" pitchFamily="18" charset="0"/>
            </a:endParaRPr>
          </a:p>
          <a:p>
            <a:r>
              <a:rPr lang="en-US" sz="1200" b="0" i="0" u="none" strike="noStrike" baseline="0" dirty="0">
                <a:solidFill>
                  <a:srgbClr val="000000"/>
                </a:solidFill>
                <a:latin typeface="Times New Roman" panose="02020603050405020304" pitchFamily="18" charset="0"/>
              </a:rPr>
              <a:t>Run the router. The router will return the correct route for the situation to the feature dataset. Use the points layer to create a service area map for the parameters. </a:t>
            </a:r>
          </a:p>
          <a:p>
            <a:r>
              <a:rPr lang="en-US" sz="1200" b="0" i="0" u="none" strike="noStrike" baseline="0" dirty="0">
                <a:solidFill>
                  <a:srgbClr val="000000"/>
                </a:solidFill>
                <a:latin typeface="Times New Roman" panose="02020603050405020304" pitchFamily="18" charset="0"/>
              </a:rPr>
              <a:t>Delete the temporary network layer, and the points feature class. For each change in cost ratio, edit the cost under the network properties, click ok, and then rebuild the network. Make sure to change the name of the output layer to identify the parameters.</a:t>
            </a:r>
            <a:endParaRPr lang="en-US" dirty="0"/>
          </a:p>
          <a:p>
            <a:endParaRPr lang="en-US" dirty="0"/>
          </a:p>
        </p:txBody>
      </p:sp>
      <p:sp>
        <p:nvSpPr>
          <p:cNvPr id="4" name="Slide Number Placeholder 3"/>
          <p:cNvSpPr>
            <a:spLocks noGrp="1"/>
          </p:cNvSpPr>
          <p:nvPr>
            <p:ph type="sldNum" sz="quarter" idx="5"/>
          </p:nvPr>
        </p:nvSpPr>
        <p:spPr/>
        <p:txBody>
          <a:bodyPr/>
          <a:lstStyle/>
          <a:p>
            <a:fld id="{938CE85A-D59A-40B0-B8B6-E7C7BC72A806}" type="slidenum">
              <a:rPr lang="en-US" smtClean="0"/>
              <a:t>8</a:t>
            </a:fld>
            <a:endParaRPr lang="en-US"/>
          </a:p>
        </p:txBody>
      </p:sp>
    </p:spTree>
    <p:extLst>
      <p:ext uri="{BB962C8B-B14F-4D97-AF65-F5344CB8AC3E}">
        <p14:creationId xmlns:p14="http://schemas.microsoft.com/office/powerpoint/2010/main" val="3714435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baseline="0" dirty="0">
                <a:solidFill>
                  <a:srgbClr val="000000"/>
                </a:solidFill>
                <a:latin typeface="Times New Roman" panose="02020603050405020304" pitchFamily="18" charset="0"/>
              </a:rPr>
              <a:t>This mapping shows the effect of correct formula format on results. The correct green one is in VBScript and structured as result = 1*[Distance]+1*[Slope] in the code block. The red route is from using [Distance]+[Slope] without the constants out front, and is not correct. </a:t>
            </a:r>
          </a:p>
          <a:p>
            <a:endParaRPr lang="en-US" b="0" i="0" u="none" strike="noStrike" baseline="0" dirty="0">
              <a:solidFill>
                <a:srgbClr val="000000"/>
              </a:solidFill>
              <a:latin typeface="Times New Roman" panose="02020603050405020304" pitchFamily="18" charset="0"/>
            </a:endParaRPr>
          </a:p>
          <a:p>
            <a:r>
              <a:rPr lang="en-US" b="0" i="0" u="none" strike="noStrike" baseline="0" dirty="0">
                <a:solidFill>
                  <a:srgbClr val="000000"/>
                </a:solidFill>
                <a:latin typeface="Times New Roman" panose="02020603050405020304" pitchFamily="18" charset="0"/>
              </a:rPr>
              <a:t>Below are a number of different routes set to different parameters. The parameters are indicated by the route name. We can see that the routes do vary between parameters for the same route in a reasonable way, so the cost equation changes are working as desired. </a:t>
            </a:r>
            <a:endParaRPr lang="en-US" dirty="0"/>
          </a:p>
          <a:p>
            <a:endParaRPr lang="en-US" dirty="0"/>
          </a:p>
        </p:txBody>
      </p:sp>
      <p:sp>
        <p:nvSpPr>
          <p:cNvPr id="4" name="Slide Number Placeholder 3"/>
          <p:cNvSpPr>
            <a:spLocks noGrp="1"/>
          </p:cNvSpPr>
          <p:nvPr>
            <p:ph type="sldNum" sz="quarter" idx="5"/>
          </p:nvPr>
        </p:nvSpPr>
        <p:spPr/>
        <p:txBody>
          <a:bodyPr/>
          <a:lstStyle/>
          <a:p>
            <a:fld id="{938CE85A-D59A-40B0-B8B6-E7C7BC72A806}" type="slidenum">
              <a:rPr lang="en-US" smtClean="0"/>
              <a:t>9</a:t>
            </a:fld>
            <a:endParaRPr lang="en-US"/>
          </a:p>
        </p:txBody>
      </p:sp>
    </p:spTree>
    <p:extLst>
      <p:ext uri="{BB962C8B-B14F-4D97-AF65-F5344CB8AC3E}">
        <p14:creationId xmlns:p14="http://schemas.microsoft.com/office/powerpoint/2010/main" val="3724112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8CE85A-D59A-40B0-B8B6-E7C7BC72A806}" type="slidenum">
              <a:rPr lang="en-US" smtClean="0"/>
              <a:t>10</a:t>
            </a:fld>
            <a:endParaRPr lang="en-US"/>
          </a:p>
        </p:txBody>
      </p:sp>
    </p:spTree>
    <p:extLst>
      <p:ext uri="{BB962C8B-B14F-4D97-AF65-F5344CB8AC3E}">
        <p14:creationId xmlns:p14="http://schemas.microsoft.com/office/powerpoint/2010/main" val="3840673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7DA26339-4089-4BB5-AB16-01B2E748BF07}" type="datetimeFigureOut">
              <a:rPr lang="en-US" smtClean="0"/>
              <a:t>4/24/2022</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1CBE730-24C8-424F-AA26-FCFFB082E89F}" type="slidenum">
              <a:rPr lang="en-US" smtClean="0"/>
              <a:t>‹#›</a:t>
            </a:fld>
            <a:endParaRPr lang="en-US"/>
          </a:p>
        </p:txBody>
      </p:sp>
    </p:spTree>
    <p:extLst>
      <p:ext uri="{BB962C8B-B14F-4D97-AF65-F5344CB8AC3E}">
        <p14:creationId xmlns:p14="http://schemas.microsoft.com/office/powerpoint/2010/main" val="3019652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A26339-4089-4BB5-AB16-01B2E748BF07}" type="datetimeFigureOut">
              <a:rPr lang="en-US" smtClean="0"/>
              <a:t>4/24/2022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CBE730-24C8-424F-AA26-FCFFB082E89F}" type="slidenum">
              <a:rPr lang="en-US" smtClean="0"/>
              <a:t>‹#›</a:t>
            </a:fld>
            <a:endParaRPr lang="en-US"/>
          </a:p>
        </p:txBody>
      </p:sp>
    </p:spTree>
    <p:extLst>
      <p:ext uri="{BB962C8B-B14F-4D97-AF65-F5344CB8AC3E}">
        <p14:creationId xmlns:p14="http://schemas.microsoft.com/office/powerpoint/2010/main" val="4048411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A26339-4089-4BB5-AB16-01B2E748BF07}" type="datetimeFigureOut">
              <a:rPr lang="en-US" smtClean="0"/>
              <a:t>4/24/2022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CBE730-24C8-424F-AA26-FCFFB082E89F}" type="slidenum">
              <a:rPr lang="en-US" smtClean="0"/>
              <a:t>‹#›</a:t>
            </a:fld>
            <a:endParaRPr lang="en-US"/>
          </a:p>
        </p:txBody>
      </p:sp>
    </p:spTree>
    <p:extLst>
      <p:ext uri="{BB962C8B-B14F-4D97-AF65-F5344CB8AC3E}">
        <p14:creationId xmlns:p14="http://schemas.microsoft.com/office/powerpoint/2010/main" val="948223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A26339-4089-4BB5-AB16-01B2E748BF07}" type="datetimeFigureOut">
              <a:rPr lang="en-US" smtClean="0"/>
              <a:t>4/24/2022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CBE730-24C8-424F-AA26-FCFFB082E89F}" type="slidenum">
              <a:rPr lang="en-US" smtClean="0"/>
              <a:t>‹#›</a:t>
            </a:fld>
            <a:endParaRPr lang="en-US"/>
          </a:p>
        </p:txBody>
      </p:sp>
    </p:spTree>
    <p:extLst>
      <p:ext uri="{BB962C8B-B14F-4D97-AF65-F5344CB8AC3E}">
        <p14:creationId xmlns:p14="http://schemas.microsoft.com/office/powerpoint/2010/main" val="80219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26339-4089-4BB5-AB16-01B2E748BF07}" type="datetimeFigureOut">
              <a:rPr lang="en-US" smtClean="0"/>
              <a:t>4/24/2022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CBE730-24C8-424F-AA26-FCFFB082E89F}" type="slidenum">
              <a:rPr lang="en-US" smtClean="0"/>
              <a:t>‹#›</a:t>
            </a:fld>
            <a:endParaRPr lang="en-US"/>
          </a:p>
        </p:txBody>
      </p:sp>
    </p:spTree>
    <p:extLst>
      <p:ext uri="{BB962C8B-B14F-4D97-AF65-F5344CB8AC3E}">
        <p14:creationId xmlns:p14="http://schemas.microsoft.com/office/powerpoint/2010/main" val="469526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A26339-4089-4BB5-AB16-01B2E748BF07}" type="datetimeFigureOut">
              <a:rPr lang="en-US" smtClean="0"/>
              <a:t>4/24/2022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CBE730-24C8-424F-AA26-FCFFB082E89F}" type="slidenum">
              <a:rPr lang="en-US" smtClean="0"/>
              <a:t>‹#›</a:t>
            </a:fld>
            <a:endParaRPr lang="en-US"/>
          </a:p>
        </p:txBody>
      </p:sp>
    </p:spTree>
    <p:extLst>
      <p:ext uri="{BB962C8B-B14F-4D97-AF65-F5344CB8AC3E}">
        <p14:creationId xmlns:p14="http://schemas.microsoft.com/office/powerpoint/2010/main" val="3237456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A26339-4089-4BB5-AB16-01B2E748BF07}" type="datetimeFigureOut">
              <a:rPr lang="en-US" smtClean="0"/>
              <a:t>4/24/2022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CBE730-24C8-424F-AA26-FCFFB082E89F}" type="slidenum">
              <a:rPr lang="en-US" smtClean="0"/>
              <a:t>‹#›</a:t>
            </a:fld>
            <a:endParaRPr lang="en-US"/>
          </a:p>
        </p:txBody>
      </p:sp>
    </p:spTree>
    <p:extLst>
      <p:ext uri="{BB962C8B-B14F-4D97-AF65-F5344CB8AC3E}">
        <p14:creationId xmlns:p14="http://schemas.microsoft.com/office/powerpoint/2010/main" val="396634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A26339-4089-4BB5-AB16-01B2E748BF07}" type="datetimeFigureOut">
              <a:rPr lang="en-US" smtClean="0"/>
              <a:t>4/24/2022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CBE730-24C8-424F-AA26-FCFFB082E89F}" type="slidenum">
              <a:rPr lang="en-US" smtClean="0"/>
              <a:t>‹#›</a:t>
            </a:fld>
            <a:endParaRPr lang="en-US"/>
          </a:p>
        </p:txBody>
      </p:sp>
    </p:spTree>
    <p:extLst>
      <p:ext uri="{BB962C8B-B14F-4D97-AF65-F5344CB8AC3E}">
        <p14:creationId xmlns:p14="http://schemas.microsoft.com/office/powerpoint/2010/main" val="3904526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A26339-4089-4BB5-AB16-01B2E748BF07}" type="datetimeFigureOut">
              <a:rPr lang="en-US" smtClean="0"/>
              <a:t>4/24/2022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CBE730-24C8-424F-AA26-FCFFB082E89F}" type="slidenum">
              <a:rPr lang="en-US" smtClean="0"/>
              <a:t>‹#›</a:t>
            </a:fld>
            <a:endParaRPr lang="en-US"/>
          </a:p>
        </p:txBody>
      </p:sp>
    </p:spTree>
    <p:extLst>
      <p:ext uri="{BB962C8B-B14F-4D97-AF65-F5344CB8AC3E}">
        <p14:creationId xmlns:p14="http://schemas.microsoft.com/office/powerpoint/2010/main" val="2452449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7DA26339-4089-4BB5-AB16-01B2E748BF07}" type="datetimeFigureOut">
              <a:rPr lang="en-US" smtClean="0"/>
              <a:t>4/24/2022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1CBE730-24C8-424F-AA26-FCFFB082E89F}" type="slidenum">
              <a:rPr lang="en-US" smtClean="0"/>
              <a:t>‹#›</a:t>
            </a:fld>
            <a:endParaRPr lang="en-US"/>
          </a:p>
        </p:txBody>
      </p:sp>
    </p:spTree>
    <p:extLst>
      <p:ext uri="{BB962C8B-B14F-4D97-AF65-F5344CB8AC3E}">
        <p14:creationId xmlns:p14="http://schemas.microsoft.com/office/powerpoint/2010/main" val="3107441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7DA26339-4089-4BB5-AB16-01B2E748BF07}" type="datetimeFigureOut">
              <a:rPr lang="en-US" smtClean="0"/>
              <a:t>4/24/2022</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1CBE730-24C8-424F-AA26-FCFFB082E89F}" type="slidenum">
              <a:rPr lang="en-US" smtClean="0"/>
              <a:t>‹#›</a:t>
            </a:fld>
            <a:endParaRPr lang="en-US"/>
          </a:p>
        </p:txBody>
      </p:sp>
    </p:spTree>
    <p:extLst>
      <p:ext uri="{BB962C8B-B14F-4D97-AF65-F5344CB8AC3E}">
        <p14:creationId xmlns:p14="http://schemas.microsoft.com/office/powerpoint/2010/main" val="148001293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7DA26339-4089-4BB5-AB16-01B2E748BF07}" type="datetimeFigureOut">
              <a:rPr lang="en-US" smtClean="0"/>
              <a:t>4/24/2022</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1CBE730-24C8-424F-AA26-FCFFB082E89F}" type="slidenum">
              <a:rPr lang="en-US" smtClean="0"/>
              <a:t>‹#›</a:t>
            </a:fld>
            <a:endParaRPr lang="en-US"/>
          </a:p>
        </p:txBody>
      </p:sp>
    </p:spTree>
    <p:extLst>
      <p:ext uri="{BB962C8B-B14F-4D97-AF65-F5344CB8AC3E}">
        <p14:creationId xmlns:p14="http://schemas.microsoft.com/office/powerpoint/2010/main" val="3548951350"/>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le55013@yahoo.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github.com/and04671/EnergyMobile/tree/Final-Items" TargetMode="External"/><Relationship Id="rId4" Type="http://schemas.openxmlformats.org/officeDocument/2006/relationships/hyperlink" Target="https://coleandersongis.wordpress.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D5B71-CFC3-4FE3-8476-E3FB014938EA}"/>
              </a:ext>
            </a:extLst>
          </p:cNvPr>
          <p:cNvSpPr>
            <a:spLocks noGrp="1"/>
          </p:cNvSpPr>
          <p:nvPr>
            <p:ph type="ctrTitle"/>
          </p:nvPr>
        </p:nvSpPr>
        <p:spPr>
          <a:xfrm>
            <a:off x="176981" y="42991"/>
            <a:ext cx="10782300" cy="2479524"/>
          </a:xfrm>
        </p:spPr>
        <p:txBody>
          <a:bodyPr/>
          <a:lstStyle/>
          <a:p>
            <a:r>
              <a:rPr lang="en-US" dirty="0">
                <a:solidFill>
                  <a:schemeClr val="tx1"/>
                </a:solidFill>
              </a:rPr>
              <a:t>Energy Mobile: GIS for Accessibility</a:t>
            </a:r>
          </a:p>
        </p:txBody>
      </p:sp>
      <p:sp>
        <p:nvSpPr>
          <p:cNvPr id="3" name="Subtitle 2">
            <a:extLst>
              <a:ext uri="{FF2B5EF4-FFF2-40B4-BE49-F238E27FC236}">
                <a16:creationId xmlns:a16="http://schemas.microsoft.com/office/drawing/2014/main" id="{6842E237-4057-48D5-9E21-19C8A644C763}"/>
              </a:ext>
            </a:extLst>
          </p:cNvPr>
          <p:cNvSpPr>
            <a:spLocks noGrp="1"/>
          </p:cNvSpPr>
          <p:nvPr>
            <p:ph type="subTitle" idx="1"/>
          </p:nvPr>
        </p:nvSpPr>
        <p:spPr>
          <a:xfrm>
            <a:off x="176981" y="2894259"/>
            <a:ext cx="12015019" cy="5836777"/>
          </a:xfrm>
        </p:spPr>
        <p:txBody>
          <a:bodyPr>
            <a:normAutofit/>
          </a:bodyPr>
          <a:lstStyle/>
          <a:p>
            <a:r>
              <a:rPr lang="en-US" sz="2800" dirty="0">
                <a:solidFill>
                  <a:schemeClr val="tx1"/>
                </a:solidFill>
                <a:latin typeface="Times New Roman" panose="02020603050405020304" pitchFamily="18" charset="0"/>
                <a:cs typeface="Times New Roman" panose="02020603050405020304" pitchFamily="18" charset="0"/>
              </a:rPr>
              <a:t>Cole Anderson</a:t>
            </a:r>
          </a:p>
          <a:p>
            <a:r>
              <a:rPr lang="en-US" sz="2800" dirty="0">
                <a:solidFill>
                  <a:schemeClr val="tx1"/>
                </a:solidFill>
                <a:latin typeface="Times New Roman" panose="02020603050405020304" pitchFamily="18" charset="0"/>
                <a:cs typeface="Times New Roman" panose="02020603050405020304" pitchFamily="18" charset="0"/>
              </a:rPr>
              <a:t>MGIS, University of Minnesota</a:t>
            </a:r>
          </a:p>
          <a:p>
            <a:endParaRPr lang="en-US" sz="2800" dirty="0">
              <a:solidFill>
                <a:schemeClr val="tx1"/>
              </a:solidFill>
              <a:latin typeface="Times New Roman" panose="02020603050405020304" pitchFamily="18" charset="0"/>
              <a:cs typeface="Times New Roman" panose="02020603050405020304" pitchFamily="18" charset="0"/>
            </a:endParaRPr>
          </a:p>
          <a:p>
            <a:r>
              <a:rPr lang="en-US" sz="2800" b="1" dirty="0">
                <a:solidFill>
                  <a:schemeClr val="tx1"/>
                </a:solidFill>
                <a:latin typeface="Times New Roman" panose="02020603050405020304" pitchFamily="18" charset="0"/>
                <a:cs typeface="Times New Roman" panose="02020603050405020304" pitchFamily="18" charset="0"/>
              </a:rPr>
              <a:t>Email: </a:t>
            </a:r>
            <a:r>
              <a:rPr lang="en-US" sz="2800" b="1" dirty="0">
                <a:solidFill>
                  <a:schemeClr val="tx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cole55013@yahoo.com</a:t>
            </a:r>
            <a:endParaRPr lang="en-US" sz="2800" b="1" dirty="0">
              <a:solidFill>
                <a:schemeClr val="tx1"/>
              </a:solidFill>
              <a:latin typeface="Times New Roman" panose="02020603050405020304" pitchFamily="18" charset="0"/>
              <a:cs typeface="Times New Roman" panose="02020603050405020304" pitchFamily="18" charset="0"/>
            </a:endParaRPr>
          </a:p>
          <a:p>
            <a:r>
              <a:rPr lang="en-US" sz="2800" b="1" dirty="0">
                <a:solidFill>
                  <a:schemeClr val="tx1"/>
                </a:solidFill>
                <a:latin typeface="Times New Roman" panose="02020603050405020304" pitchFamily="18" charset="0"/>
                <a:cs typeface="Times New Roman" panose="02020603050405020304" pitchFamily="18" charset="0"/>
              </a:rPr>
              <a:t>Website: </a:t>
            </a:r>
            <a:r>
              <a:rPr lang="en-US" sz="2800" b="1" dirty="0">
                <a:solidFill>
                  <a:schemeClr val="tx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https://coleandersongis.wordpress.com/</a:t>
            </a:r>
            <a:r>
              <a:rPr lang="en-US" sz="2800" b="1" dirty="0">
                <a:solidFill>
                  <a:schemeClr val="tx1"/>
                </a:solidFill>
                <a:latin typeface="Times New Roman" panose="02020603050405020304" pitchFamily="18" charset="0"/>
                <a:cs typeface="Times New Roman" panose="02020603050405020304" pitchFamily="18" charset="0"/>
              </a:rPr>
              <a:t> </a:t>
            </a:r>
          </a:p>
          <a:p>
            <a:r>
              <a:rPr lang="en-US" sz="2800" b="1" dirty="0" err="1">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Github</a:t>
            </a:r>
            <a:r>
              <a:rPr lang="en-US" sz="2800" b="1"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Repo: </a:t>
            </a:r>
            <a:r>
              <a:rPr lang="en-US" sz="2800" b="1" u="sng"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https://github.com/and04671/EnergyMobile/tree/Final-Items</a:t>
            </a:r>
            <a:r>
              <a:rPr lang="en-US" sz="2800" b="1"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p>
          <a:p>
            <a:endParaRPr lang="en-US" dirty="0"/>
          </a:p>
        </p:txBody>
      </p:sp>
      <p:pic>
        <p:nvPicPr>
          <p:cNvPr id="6" name="Picture 5">
            <a:extLst>
              <a:ext uri="{FF2B5EF4-FFF2-40B4-BE49-F238E27FC236}">
                <a16:creationId xmlns:a16="http://schemas.microsoft.com/office/drawing/2014/main" id="{FD74B9AD-DB78-42B8-BF75-E8CDCEF3D1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23126" y="42991"/>
            <a:ext cx="1483617" cy="816866"/>
          </a:xfrm>
          <a:prstGeom prst="rect">
            <a:avLst/>
          </a:prstGeom>
        </p:spPr>
      </p:pic>
    </p:spTree>
    <p:extLst>
      <p:ext uri="{BB962C8B-B14F-4D97-AF65-F5344CB8AC3E}">
        <p14:creationId xmlns:p14="http://schemas.microsoft.com/office/powerpoint/2010/main" val="1056073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9146A-750A-4AF8-A974-0272B9565BFB}"/>
              </a:ext>
            </a:extLst>
          </p:cNvPr>
          <p:cNvSpPr>
            <a:spLocks noGrp="1"/>
          </p:cNvSpPr>
          <p:nvPr>
            <p:ph type="title"/>
          </p:nvPr>
        </p:nvSpPr>
        <p:spPr>
          <a:xfrm>
            <a:off x="0" y="0"/>
            <a:ext cx="10772775" cy="772676"/>
          </a:xfrm>
        </p:spPr>
        <p:txBody>
          <a:bodyPr>
            <a:normAutofit fontScale="90000"/>
          </a:bodyPr>
          <a:lstStyle/>
          <a:p>
            <a:r>
              <a:rPr lang="en-US" dirty="0"/>
              <a:t>Results: R1</a:t>
            </a:r>
          </a:p>
        </p:txBody>
      </p:sp>
      <p:pic>
        <p:nvPicPr>
          <p:cNvPr id="4" name="Picture 3">
            <a:extLst>
              <a:ext uri="{FF2B5EF4-FFF2-40B4-BE49-F238E27FC236}">
                <a16:creationId xmlns:a16="http://schemas.microsoft.com/office/drawing/2014/main" id="{1B0837E4-1544-43BA-9E9B-75F0A6E2F69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623" y="3030463"/>
            <a:ext cx="4526196" cy="3277102"/>
          </a:xfrm>
          <a:prstGeom prst="rect">
            <a:avLst/>
          </a:prstGeom>
          <a:noFill/>
          <a:ln>
            <a:solidFill>
              <a:schemeClr val="tx1"/>
            </a:solidFill>
          </a:ln>
        </p:spPr>
      </p:pic>
      <p:pic>
        <p:nvPicPr>
          <p:cNvPr id="5" name="Picture 4">
            <a:extLst>
              <a:ext uri="{FF2B5EF4-FFF2-40B4-BE49-F238E27FC236}">
                <a16:creationId xmlns:a16="http://schemas.microsoft.com/office/drawing/2014/main" id="{81D9D6A7-0DA1-483E-9BBC-87C2E124624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9643" y="2936326"/>
            <a:ext cx="5049401" cy="3465376"/>
          </a:xfrm>
          <a:prstGeom prst="rect">
            <a:avLst/>
          </a:prstGeom>
          <a:noFill/>
          <a:ln>
            <a:solidFill>
              <a:schemeClr val="tx1"/>
            </a:solidFill>
          </a:ln>
        </p:spPr>
      </p:pic>
      <p:sp>
        <p:nvSpPr>
          <p:cNvPr id="6" name="TextBox 5">
            <a:extLst>
              <a:ext uri="{FF2B5EF4-FFF2-40B4-BE49-F238E27FC236}">
                <a16:creationId xmlns:a16="http://schemas.microsoft.com/office/drawing/2014/main" id="{18D8AE0A-A6E2-4484-BCE0-2CE73DD3FDAC}"/>
              </a:ext>
            </a:extLst>
          </p:cNvPr>
          <p:cNvSpPr txBox="1"/>
          <p:nvPr/>
        </p:nvSpPr>
        <p:spPr>
          <a:xfrm>
            <a:off x="1808082" y="6406578"/>
            <a:ext cx="2469278" cy="461665"/>
          </a:xfrm>
          <a:prstGeom prst="rect">
            <a:avLst/>
          </a:prstGeom>
          <a:noFill/>
        </p:spPr>
        <p:txBody>
          <a:bodyPr wrap="square" rtlCol="0">
            <a:spAutoFit/>
          </a:bodyPr>
          <a:lstStyle/>
          <a:p>
            <a:r>
              <a:rPr lang="en-US" sz="2400" b="1" dirty="0"/>
              <a:t>Service Area 1:40</a:t>
            </a:r>
          </a:p>
        </p:txBody>
      </p:sp>
      <p:sp>
        <p:nvSpPr>
          <p:cNvPr id="7" name="TextBox 6">
            <a:extLst>
              <a:ext uri="{FF2B5EF4-FFF2-40B4-BE49-F238E27FC236}">
                <a16:creationId xmlns:a16="http://schemas.microsoft.com/office/drawing/2014/main" id="{C835F92F-E8E0-497F-B5C8-EE6D25EE9283}"/>
              </a:ext>
            </a:extLst>
          </p:cNvPr>
          <p:cNvSpPr txBox="1"/>
          <p:nvPr/>
        </p:nvSpPr>
        <p:spPr>
          <a:xfrm>
            <a:off x="8215834" y="6406578"/>
            <a:ext cx="2469278" cy="461665"/>
          </a:xfrm>
          <a:prstGeom prst="rect">
            <a:avLst/>
          </a:prstGeom>
          <a:noFill/>
        </p:spPr>
        <p:txBody>
          <a:bodyPr wrap="square" rtlCol="0">
            <a:spAutoFit/>
          </a:bodyPr>
          <a:lstStyle/>
          <a:p>
            <a:r>
              <a:rPr lang="en-US" sz="2400" b="1" dirty="0"/>
              <a:t>Service Area 40:1</a:t>
            </a:r>
          </a:p>
        </p:txBody>
      </p:sp>
      <p:pic>
        <p:nvPicPr>
          <p:cNvPr id="11" name="Picture 10">
            <a:extLst>
              <a:ext uri="{FF2B5EF4-FFF2-40B4-BE49-F238E27FC236}">
                <a16:creationId xmlns:a16="http://schemas.microsoft.com/office/drawing/2014/main" id="{FEF665FC-D9C6-4C70-8519-5044DB5487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1732" y="144572"/>
            <a:ext cx="3766690" cy="2648324"/>
          </a:xfrm>
          <a:prstGeom prst="rect">
            <a:avLst/>
          </a:prstGeom>
          <a:ln>
            <a:solidFill>
              <a:schemeClr val="tx1"/>
            </a:solidFill>
          </a:ln>
        </p:spPr>
      </p:pic>
    </p:spTree>
    <p:extLst>
      <p:ext uri="{BB962C8B-B14F-4D97-AF65-F5344CB8AC3E}">
        <p14:creationId xmlns:p14="http://schemas.microsoft.com/office/powerpoint/2010/main" val="1943424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D55A-686A-4336-B053-5D81C2528FC3}"/>
              </a:ext>
            </a:extLst>
          </p:cNvPr>
          <p:cNvSpPr>
            <a:spLocks noGrp="1"/>
          </p:cNvSpPr>
          <p:nvPr>
            <p:ph type="title"/>
          </p:nvPr>
        </p:nvSpPr>
        <p:spPr>
          <a:xfrm>
            <a:off x="0" y="0"/>
            <a:ext cx="10772775" cy="741438"/>
          </a:xfrm>
        </p:spPr>
        <p:txBody>
          <a:bodyPr>
            <a:normAutofit fontScale="90000"/>
          </a:bodyPr>
          <a:lstStyle/>
          <a:p>
            <a:r>
              <a:rPr lang="en-US" dirty="0"/>
              <a:t>Results: R2</a:t>
            </a:r>
          </a:p>
        </p:txBody>
      </p:sp>
      <p:pic>
        <p:nvPicPr>
          <p:cNvPr id="4" name="Picture 3">
            <a:extLst>
              <a:ext uri="{FF2B5EF4-FFF2-40B4-BE49-F238E27FC236}">
                <a16:creationId xmlns:a16="http://schemas.microsoft.com/office/drawing/2014/main" id="{9C00968F-CE7B-4538-817E-DC36C06C316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1" y="2825892"/>
            <a:ext cx="5093351" cy="3601324"/>
          </a:xfrm>
          <a:prstGeom prst="rect">
            <a:avLst/>
          </a:prstGeom>
          <a:noFill/>
          <a:ln>
            <a:solidFill>
              <a:schemeClr val="tx1"/>
            </a:solidFill>
          </a:ln>
        </p:spPr>
      </p:pic>
      <p:pic>
        <p:nvPicPr>
          <p:cNvPr id="5" name="Picture 4">
            <a:extLst>
              <a:ext uri="{FF2B5EF4-FFF2-40B4-BE49-F238E27FC236}">
                <a16:creationId xmlns:a16="http://schemas.microsoft.com/office/drawing/2014/main" id="{40186509-C851-4BDF-A862-BFCA045901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638" y="2867138"/>
            <a:ext cx="4535979" cy="3540200"/>
          </a:xfrm>
          <a:prstGeom prst="rect">
            <a:avLst/>
          </a:prstGeom>
          <a:noFill/>
          <a:ln>
            <a:solidFill>
              <a:schemeClr val="tx1"/>
            </a:solidFill>
          </a:ln>
        </p:spPr>
      </p:pic>
      <p:sp>
        <p:nvSpPr>
          <p:cNvPr id="6" name="TextBox 5">
            <a:extLst>
              <a:ext uri="{FF2B5EF4-FFF2-40B4-BE49-F238E27FC236}">
                <a16:creationId xmlns:a16="http://schemas.microsoft.com/office/drawing/2014/main" id="{E1089EC4-8D8A-4820-AA74-314D5952FD07}"/>
              </a:ext>
            </a:extLst>
          </p:cNvPr>
          <p:cNvSpPr txBox="1"/>
          <p:nvPr/>
        </p:nvSpPr>
        <p:spPr>
          <a:xfrm>
            <a:off x="1994800" y="6420585"/>
            <a:ext cx="2800719" cy="461665"/>
          </a:xfrm>
          <a:prstGeom prst="rect">
            <a:avLst/>
          </a:prstGeom>
          <a:noFill/>
        </p:spPr>
        <p:txBody>
          <a:bodyPr wrap="square" rtlCol="0">
            <a:spAutoFit/>
          </a:bodyPr>
          <a:lstStyle/>
          <a:p>
            <a:r>
              <a:rPr lang="en-US" sz="2400" b="1" dirty="0"/>
              <a:t>Service Area 1:40</a:t>
            </a:r>
          </a:p>
        </p:txBody>
      </p:sp>
      <p:sp>
        <p:nvSpPr>
          <p:cNvPr id="7" name="TextBox 6">
            <a:extLst>
              <a:ext uri="{FF2B5EF4-FFF2-40B4-BE49-F238E27FC236}">
                <a16:creationId xmlns:a16="http://schemas.microsoft.com/office/drawing/2014/main" id="{D2FCB3E2-5748-4997-8B69-BE810A1F3295}"/>
              </a:ext>
            </a:extLst>
          </p:cNvPr>
          <p:cNvSpPr txBox="1"/>
          <p:nvPr/>
        </p:nvSpPr>
        <p:spPr>
          <a:xfrm>
            <a:off x="7225978" y="6407338"/>
            <a:ext cx="2800719" cy="461665"/>
          </a:xfrm>
          <a:prstGeom prst="rect">
            <a:avLst/>
          </a:prstGeom>
          <a:noFill/>
        </p:spPr>
        <p:txBody>
          <a:bodyPr wrap="square" rtlCol="0">
            <a:spAutoFit/>
          </a:bodyPr>
          <a:lstStyle/>
          <a:p>
            <a:r>
              <a:rPr lang="en-US" sz="2400" b="1" dirty="0"/>
              <a:t>Service Area 40:1</a:t>
            </a:r>
          </a:p>
        </p:txBody>
      </p:sp>
      <p:pic>
        <p:nvPicPr>
          <p:cNvPr id="8" name="Picture 7">
            <a:extLst>
              <a:ext uri="{FF2B5EF4-FFF2-40B4-BE49-F238E27FC236}">
                <a16:creationId xmlns:a16="http://schemas.microsoft.com/office/drawing/2014/main" id="{F414C74E-9EF9-4490-A442-7E3BC61A9FE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48845" y="-163679"/>
            <a:ext cx="3694309" cy="2891734"/>
          </a:xfrm>
          <a:prstGeom prst="rect">
            <a:avLst/>
          </a:prstGeom>
          <a:noFill/>
          <a:ln>
            <a:solidFill>
              <a:schemeClr val="tx1"/>
            </a:solidFill>
          </a:ln>
        </p:spPr>
      </p:pic>
    </p:spTree>
    <p:extLst>
      <p:ext uri="{BB962C8B-B14F-4D97-AF65-F5344CB8AC3E}">
        <p14:creationId xmlns:p14="http://schemas.microsoft.com/office/powerpoint/2010/main" val="4269549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3D6B-AF15-45B0-A244-63C5583D2E77}"/>
              </a:ext>
            </a:extLst>
          </p:cNvPr>
          <p:cNvSpPr>
            <a:spLocks noGrp="1"/>
          </p:cNvSpPr>
          <p:nvPr>
            <p:ph type="title"/>
          </p:nvPr>
        </p:nvSpPr>
        <p:spPr>
          <a:xfrm>
            <a:off x="0" y="121492"/>
            <a:ext cx="10772775" cy="392313"/>
          </a:xfrm>
        </p:spPr>
        <p:txBody>
          <a:bodyPr>
            <a:normAutofit fontScale="90000"/>
          </a:bodyPr>
          <a:lstStyle/>
          <a:p>
            <a:r>
              <a:rPr lang="en-US" dirty="0"/>
              <a:t>Results: R3</a:t>
            </a:r>
          </a:p>
        </p:txBody>
      </p:sp>
      <p:pic>
        <p:nvPicPr>
          <p:cNvPr id="3" name="Picture 2">
            <a:extLst>
              <a:ext uri="{FF2B5EF4-FFF2-40B4-BE49-F238E27FC236}">
                <a16:creationId xmlns:a16="http://schemas.microsoft.com/office/drawing/2014/main" id="{8171E163-D0E7-4787-8AF3-6FF599C8599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9024" y="3129964"/>
            <a:ext cx="4724837" cy="3335370"/>
          </a:xfrm>
          <a:prstGeom prst="rect">
            <a:avLst/>
          </a:prstGeom>
          <a:noFill/>
          <a:ln>
            <a:solidFill>
              <a:schemeClr val="tx1"/>
            </a:solidFill>
          </a:ln>
        </p:spPr>
      </p:pic>
      <p:pic>
        <p:nvPicPr>
          <p:cNvPr id="4" name="Picture 3">
            <a:extLst>
              <a:ext uri="{FF2B5EF4-FFF2-40B4-BE49-F238E27FC236}">
                <a16:creationId xmlns:a16="http://schemas.microsoft.com/office/drawing/2014/main" id="{9F301D17-01D3-446E-9A92-7134FC02C07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1409" y="3139167"/>
            <a:ext cx="4957785" cy="3334212"/>
          </a:xfrm>
          <a:prstGeom prst="rect">
            <a:avLst/>
          </a:prstGeom>
          <a:noFill/>
          <a:ln>
            <a:solidFill>
              <a:schemeClr val="tx1"/>
            </a:solidFill>
          </a:ln>
        </p:spPr>
      </p:pic>
      <p:sp>
        <p:nvSpPr>
          <p:cNvPr id="5" name="TextBox 4">
            <a:extLst>
              <a:ext uri="{FF2B5EF4-FFF2-40B4-BE49-F238E27FC236}">
                <a16:creationId xmlns:a16="http://schemas.microsoft.com/office/drawing/2014/main" id="{89171976-C1BA-44C6-80EC-D195180074A0}"/>
              </a:ext>
            </a:extLst>
          </p:cNvPr>
          <p:cNvSpPr txBox="1"/>
          <p:nvPr/>
        </p:nvSpPr>
        <p:spPr>
          <a:xfrm>
            <a:off x="1877696" y="6465335"/>
            <a:ext cx="3267989" cy="461665"/>
          </a:xfrm>
          <a:prstGeom prst="rect">
            <a:avLst/>
          </a:prstGeom>
          <a:noFill/>
        </p:spPr>
        <p:txBody>
          <a:bodyPr wrap="square" rtlCol="0">
            <a:spAutoFit/>
          </a:bodyPr>
          <a:lstStyle/>
          <a:p>
            <a:r>
              <a:rPr lang="en-US" sz="2400" b="1" dirty="0"/>
              <a:t>Service Area 1:40</a:t>
            </a:r>
          </a:p>
        </p:txBody>
      </p:sp>
      <p:sp>
        <p:nvSpPr>
          <p:cNvPr id="6" name="TextBox 5">
            <a:extLst>
              <a:ext uri="{FF2B5EF4-FFF2-40B4-BE49-F238E27FC236}">
                <a16:creationId xmlns:a16="http://schemas.microsoft.com/office/drawing/2014/main" id="{CE5142CA-9BD3-4895-BF49-34782F0564A2}"/>
              </a:ext>
            </a:extLst>
          </p:cNvPr>
          <p:cNvSpPr txBox="1"/>
          <p:nvPr/>
        </p:nvSpPr>
        <p:spPr>
          <a:xfrm>
            <a:off x="7854249" y="6473379"/>
            <a:ext cx="3267989" cy="461665"/>
          </a:xfrm>
          <a:prstGeom prst="rect">
            <a:avLst/>
          </a:prstGeom>
          <a:noFill/>
        </p:spPr>
        <p:txBody>
          <a:bodyPr wrap="square" rtlCol="0">
            <a:spAutoFit/>
          </a:bodyPr>
          <a:lstStyle/>
          <a:p>
            <a:r>
              <a:rPr lang="en-US" sz="2400" b="1" dirty="0"/>
              <a:t>Service Area 40:1</a:t>
            </a:r>
          </a:p>
        </p:txBody>
      </p:sp>
      <p:pic>
        <p:nvPicPr>
          <p:cNvPr id="7" name="Picture 6">
            <a:extLst>
              <a:ext uri="{FF2B5EF4-FFF2-40B4-BE49-F238E27FC236}">
                <a16:creationId xmlns:a16="http://schemas.microsoft.com/office/drawing/2014/main" id="{921AB6D1-DE52-4856-A1D5-76120B5A754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13761" y="70746"/>
            <a:ext cx="3995412" cy="2950750"/>
          </a:xfrm>
          <a:prstGeom prst="rect">
            <a:avLst/>
          </a:prstGeom>
          <a:noFill/>
          <a:ln>
            <a:solidFill>
              <a:schemeClr val="tx1"/>
            </a:solidFill>
          </a:ln>
        </p:spPr>
      </p:pic>
    </p:spTree>
    <p:extLst>
      <p:ext uri="{BB962C8B-B14F-4D97-AF65-F5344CB8AC3E}">
        <p14:creationId xmlns:p14="http://schemas.microsoft.com/office/powerpoint/2010/main" val="3992909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2577B-93FB-47C2-BB6D-71D57AE28B21}"/>
              </a:ext>
            </a:extLst>
          </p:cNvPr>
          <p:cNvSpPr>
            <a:spLocks noGrp="1"/>
          </p:cNvSpPr>
          <p:nvPr>
            <p:ph type="title"/>
          </p:nvPr>
        </p:nvSpPr>
        <p:spPr>
          <a:xfrm>
            <a:off x="-24544" y="177605"/>
            <a:ext cx="10772775" cy="396174"/>
          </a:xfrm>
        </p:spPr>
        <p:txBody>
          <a:bodyPr>
            <a:normAutofit fontScale="90000"/>
          </a:bodyPr>
          <a:lstStyle/>
          <a:p>
            <a:r>
              <a:rPr lang="en-US" dirty="0"/>
              <a:t>Results: R4</a:t>
            </a:r>
          </a:p>
        </p:txBody>
      </p:sp>
      <p:pic>
        <p:nvPicPr>
          <p:cNvPr id="3" name="Picture 2">
            <a:extLst>
              <a:ext uri="{FF2B5EF4-FFF2-40B4-BE49-F238E27FC236}">
                <a16:creationId xmlns:a16="http://schemas.microsoft.com/office/drawing/2014/main" id="{DF186269-FCEA-4607-B121-D4AA8EE42B3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253" y="3202390"/>
            <a:ext cx="3914563" cy="2933211"/>
          </a:xfrm>
          <a:prstGeom prst="rect">
            <a:avLst/>
          </a:prstGeom>
          <a:noFill/>
          <a:ln>
            <a:solidFill>
              <a:schemeClr val="tx1"/>
            </a:solidFill>
          </a:ln>
        </p:spPr>
      </p:pic>
      <p:pic>
        <p:nvPicPr>
          <p:cNvPr id="4" name="Picture 3">
            <a:extLst>
              <a:ext uri="{FF2B5EF4-FFF2-40B4-BE49-F238E27FC236}">
                <a16:creationId xmlns:a16="http://schemas.microsoft.com/office/drawing/2014/main" id="{0A71C40E-F08C-456D-BC97-ABC41A55DD4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1585" y="3285798"/>
            <a:ext cx="4442327" cy="3004109"/>
          </a:xfrm>
          <a:prstGeom prst="rect">
            <a:avLst/>
          </a:prstGeom>
          <a:noFill/>
          <a:ln>
            <a:solidFill>
              <a:schemeClr val="tx1"/>
            </a:solidFill>
          </a:ln>
        </p:spPr>
      </p:pic>
      <p:sp>
        <p:nvSpPr>
          <p:cNvPr id="5" name="TextBox 4">
            <a:extLst>
              <a:ext uri="{FF2B5EF4-FFF2-40B4-BE49-F238E27FC236}">
                <a16:creationId xmlns:a16="http://schemas.microsoft.com/office/drawing/2014/main" id="{BB4F7A03-2595-4C44-B076-F1D0A48E9AA1}"/>
              </a:ext>
            </a:extLst>
          </p:cNvPr>
          <p:cNvSpPr txBox="1"/>
          <p:nvPr/>
        </p:nvSpPr>
        <p:spPr>
          <a:xfrm>
            <a:off x="1354729" y="6228199"/>
            <a:ext cx="2558350" cy="461665"/>
          </a:xfrm>
          <a:prstGeom prst="rect">
            <a:avLst/>
          </a:prstGeom>
          <a:noFill/>
        </p:spPr>
        <p:txBody>
          <a:bodyPr wrap="square" rtlCol="0">
            <a:spAutoFit/>
          </a:bodyPr>
          <a:lstStyle/>
          <a:p>
            <a:r>
              <a:rPr lang="en-US" sz="2400" b="1" dirty="0"/>
              <a:t>Service Area 1:40</a:t>
            </a:r>
          </a:p>
        </p:txBody>
      </p:sp>
      <p:sp>
        <p:nvSpPr>
          <p:cNvPr id="6" name="TextBox 5">
            <a:extLst>
              <a:ext uri="{FF2B5EF4-FFF2-40B4-BE49-F238E27FC236}">
                <a16:creationId xmlns:a16="http://schemas.microsoft.com/office/drawing/2014/main" id="{D47B7A7E-D9F8-44F4-AB2F-03A716446371}"/>
              </a:ext>
            </a:extLst>
          </p:cNvPr>
          <p:cNvSpPr txBox="1"/>
          <p:nvPr/>
        </p:nvSpPr>
        <p:spPr>
          <a:xfrm>
            <a:off x="8862183" y="6337529"/>
            <a:ext cx="2558350" cy="461665"/>
          </a:xfrm>
          <a:prstGeom prst="rect">
            <a:avLst/>
          </a:prstGeom>
          <a:noFill/>
        </p:spPr>
        <p:txBody>
          <a:bodyPr wrap="square" rtlCol="0">
            <a:spAutoFit/>
          </a:bodyPr>
          <a:lstStyle/>
          <a:p>
            <a:r>
              <a:rPr lang="en-US" sz="2400" b="1" dirty="0"/>
              <a:t>Service Area 40:1</a:t>
            </a:r>
          </a:p>
        </p:txBody>
      </p:sp>
      <p:pic>
        <p:nvPicPr>
          <p:cNvPr id="7" name="Picture 6">
            <a:extLst>
              <a:ext uri="{FF2B5EF4-FFF2-40B4-BE49-F238E27FC236}">
                <a16:creationId xmlns:a16="http://schemas.microsoft.com/office/drawing/2014/main" id="{E863B8A9-32C9-4B06-80C6-59D30E54499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8879" y="-89453"/>
            <a:ext cx="2538029" cy="3846443"/>
          </a:xfrm>
          <a:prstGeom prst="rect">
            <a:avLst/>
          </a:prstGeom>
          <a:noFill/>
          <a:ln>
            <a:solidFill>
              <a:schemeClr val="tx1"/>
            </a:solidFill>
          </a:ln>
        </p:spPr>
      </p:pic>
    </p:spTree>
    <p:extLst>
      <p:ext uri="{BB962C8B-B14F-4D97-AF65-F5344CB8AC3E}">
        <p14:creationId xmlns:p14="http://schemas.microsoft.com/office/powerpoint/2010/main" val="3554299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77799-DF25-4E6F-B419-9EF6EFBADB4A}"/>
              </a:ext>
            </a:extLst>
          </p:cNvPr>
          <p:cNvSpPr>
            <a:spLocks noGrp="1"/>
          </p:cNvSpPr>
          <p:nvPr>
            <p:ph type="title"/>
          </p:nvPr>
        </p:nvSpPr>
        <p:spPr>
          <a:xfrm>
            <a:off x="0" y="0"/>
            <a:ext cx="10772775" cy="752324"/>
          </a:xfrm>
        </p:spPr>
        <p:txBody>
          <a:bodyPr>
            <a:normAutofit fontScale="90000"/>
          </a:bodyPr>
          <a:lstStyle/>
          <a:p>
            <a:r>
              <a:rPr lang="en-US" dirty="0"/>
              <a:t>Results: R5</a:t>
            </a:r>
          </a:p>
        </p:txBody>
      </p:sp>
      <p:pic>
        <p:nvPicPr>
          <p:cNvPr id="3" name="Picture 2">
            <a:extLst>
              <a:ext uri="{FF2B5EF4-FFF2-40B4-BE49-F238E27FC236}">
                <a16:creationId xmlns:a16="http://schemas.microsoft.com/office/drawing/2014/main" id="{639A7118-3565-4CE1-800B-7CCEB0ABDF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9969" y="3289350"/>
            <a:ext cx="4433753" cy="3154316"/>
          </a:xfrm>
          <a:prstGeom prst="rect">
            <a:avLst/>
          </a:prstGeom>
          <a:noFill/>
          <a:ln>
            <a:solidFill>
              <a:schemeClr val="tx1"/>
            </a:solidFill>
          </a:ln>
        </p:spPr>
      </p:pic>
      <p:pic>
        <p:nvPicPr>
          <p:cNvPr id="4" name="Picture 3">
            <a:extLst>
              <a:ext uri="{FF2B5EF4-FFF2-40B4-BE49-F238E27FC236}">
                <a16:creationId xmlns:a16="http://schemas.microsoft.com/office/drawing/2014/main" id="{D91D7135-C802-4787-8FFC-B99355C25C9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7092" y="3187007"/>
            <a:ext cx="4532640" cy="3256659"/>
          </a:xfrm>
          <a:prstGeom prst="rect">
            <a:avLst/>
          </a:prstGeom>
          <a:noFill/>
          <a:ln>
            <a:solidFill>
              <a:schemeClr val="tx1"/>
            </a:solidFill>
          </a:ln>
        </p:spPr>
      </p:pic>
      <p:sp>
        <p:nvSpPr>
          <p:cNvPr id="5" name="TextBox 4">
            <a:extLst>
              <a:ext uri="{FF2B5EF4-FFF2-40B4-BE49-F238E27FC236}">
                <a16:creationId xmlns:a16="http://schemas.microsoft.com/office/drawing/2014/main" id="{F9DFBD44-B32F-4D32-BCF1-C153406652FE}"/>
              </a:ext>
            </a:extLst>
          </p:cNvPr>
          <p:cNvSpPr txBox="1"/>
          <p:nvPr/>
        </p:nvSpPr>
        <p:spPr>
          <a:xfrm>
            <a:off x="1954698" y="6396335"/>
            <a:ext cx="263711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Service Area 1:40</a:t>
            </a:r>
          </a:p>
        </p:txBody>
      </p:sp>
      <p:sp>
        <p:nvSpPr>
          <p:cNvPr id="6" name="TextBox 5">
            <a:extLst>
              <a:ext uri="{FF2B5EF4-FFF2-40B4-BE49-F238E27FC236}">
                <a16:creationId xmlns:a16="http://schemas.microsoft.com/office/drawing/2014/main" id="{51163255-51FC-4946-BC7F-CF1CC68F46BF}"/>
              </a:ext>
            </a:extLst>
          </p:cNvPr>
          <p:cNvSpPr txBox="1"/>
          <p:nvPr/>
        </p:nvSpPr>
        <p:spPr>
          <a:xfrm>
            <a:off x="7821182" y="6364154"/>
            <a:ext cx="263711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Service Area 40:1</a:t>
            </a:r>
          </a:p>
        </p:txBody>
      </p:sp>
      <p:pic>
        <p:nvPicPr>
          <p:cNvPr id="7" name="Picture 6">
            <a:extLst>
              <a:ext uri="{FF2B5EF4-FFF2-40B4-BE49-F238E27FC236}">
                <a16:creationId xmlns:a16="http://schemas.microsoft.com/office/drawing/2014/main" id="{02B348B3-012F-496C-A5B8-472877D09C2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5554" y="158141"/>
            <a:ext cx="4121456" cy="2917173"/>
          </a:xfrm>
          <a:prstGeom prst="rect">
            <a:avLst/>
          </a:prstGeom>
          <a:noFill/>
          <a:ln>
            <a:solidFill>
              <a:schemeClr val="tx1"/>
            </a:solidFill>
          </a:ln>
        </p:spPr>
      </p:pic>
    </p:spTree>
    <p:extLst>
      <p:ext uri="{BB962C8B-B14F-4D97-AF65-F5344CB8AC3E}">
        <p14:creationId xmlns:p14="http://schemas.microsoft.com/office/powerpoint/2010/main" val="1176127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BCA7AC-A17A-4E56-B73C-4623F48FDEF2}"/>
              </a:ext>
            </a:extLst>
          </p:cNvPr>
          <p:cNvSpPr>
            <a:spLocks noGrp="1"/>
          </p:cNvSpPr>
          <p:nvPr>
            <p:ph idx="1"/>
          </p:nvPr>
        </p:nvSpPr>
        <p:spPr>
          <a:xfrm>
            <a:off x="152400" y="1194646"/>
            <a:ext cx="11887199" cy="5163821"/>
          </a:xfrm>
        </p:spPr>
        <p:txBody>
          <a:bodyPr>
            <a:noAutofit/>
          </a:bodyPr>
          <a:lstStyle/>
          <a:p>
            <a:pPr marL="0" marR="0" indent="0">
              <a:lnSpc>
                <a:spcPct val="100000"/>
              </a:lnSpc>
              <a:spcBef>
                <a:spcPts val="0"/>
              </a:spcBef>
              <a:spcAft>
                <a:spcPts val="0"/>
              </a:spcAft>
              <a:buNone/>
            </a:pPr>
            <a:r>
              <a:rPr lang="en-US" sz="3600" dirty="0">
                <a:effectLst/>
                <a:latin typeface="Times New Roman" panose="02020603050405020304" pitchFamily="18" charset="0"/>
                <a:ea typeface="Arial" panose="020B0604020202020204" pitchFamily="34" charset="0"/>
              </a:rPr>
              <a:t>‘</a:t>
            </a:r>
            <a:r>
              <a:rPr lang="en-US" sz="3600" dirty="0">
                <a:latin typeface="Times New Roman" panose="02020603050405020304" pitchFamily="18" charset="0"/>
                <a:ea typeface="Arial" panose="020B0604020202020204" pitchFamily="34" charset="0"/>
              </a:rPr>
              <a:t>T</a:t>
            </a:r>
            <a:r>
              <a:rPr lang="en-US" sz="3600" dirty="0">
                <a:effectLst/>
                <a:latin typeface="Times New Roman" panose="02020603050405020304" pitchFamily="18" charset="0"/>
                <a:ea typeface="Arial" panose="020B0604020202020204" pitchFamily="34" charset="0"/>
              </a:rPr>
              <a:t>ipping point’ </a:t>
            </a:r>
            <a:r>
              <a:rPr lang="en-US" sz="3600" dirty="0">
                <a:latin typeface="Times New Roman" panose="02020603050405020304" pitchFamily="18" charset="0"/>
                <a:ea typeface="Arial" panose="020B0604020202020204" pitchFamily="34" charset="0"/>
              </a:rPr>
              <a:t>- </a:t>
            </a:r>
            <a:r>
              <a:rPr lang="en-US" sz="3600" dirty="0">
                <a:effectLst/>
                <a:latin typeface="Times New Roman" panose="02020603050405020304" pitchFamily="18" charset="0"/>
                <a:ea typeface="Arial" panose="020B0604020202020204" pitchFamily="34" charset="0"/>
              </a:rPr>
              <a:t>specific ratio between two main routes</a:t>
            </a:r>
          </a:p>
          <a:p>
            <a:pPr marL="0" marR="0" indent="0">
              <a:lnSpc>
                <a:spcPct val="100000"/>
              </a:lnSpc>
              <a:spcBef>
                <a:spcPts val="0"/>
              </a:spcBef>
              <a:spcAft>
                <a:spcPts val="0"/>
              </a:spcAft>
              <a:buNone/>
            </a:pPr>
            <a:endParaRPr lang="en-US" sz="3600" dirty="0">
              <a:latin typeface="Times New Roman" panose="02020603050405020304" pitchFamily="18" charset="0"/>
              <a:ea typeface="Arial" panose="020B0604020202020204" pitchFamily="34" charset="0"/>
            </a:endParaRPr>
          </a:p>
          <a:p>
            <a:pPr marL="0" marR="0" indent="0">
              <a:lnSpc>
                <a:spcPct val="100000"/>
              </a:lnSpc>
              <a:spcBef>
                <a:spcPts val="0"/>
              </a:spcBef>
              <a:spcAft>
                <a:spcPts val="0"/>
              </a:spcAft>
              <a:buNone/>
            </a:pPr>
            <a:r>
              <a:rPr lang="en-US" sz="3600" dirty="0">
                <a:effectLst/>
                <a:latin typeface="Times New Roman" panose="02020603050405020304" pitchFamily="18" charset="0"/>
                <a:ea typeface="Arial" panose="020B0604020202020204" pitchFamily="34" charset="0"/>
              </a:rPr>
              <a:t>Cost Surfaces</a:t>
            </a:r>
          </a:p>
          <a:p>
            <a:pPr marL="0" marR="0" indent="0">
              <a:lnSpc>
                <a:spcPct val="100000"/>
              </a:lnSpc>
              <a:spcBef>
                <a:spcPts val="0"/>
              </a:spcBef>
              <a:spcAft>
                <a:spcPts val="0"/>
              </a:spcAft>
              <a:buNone/>
            </a:pPr>
            <a:endParaRPr lang="en-US" sz="3600" dirty="0">
              <a:latin typeface="Times New Roman" panose="02020603050405020304" pitchFamily="18" charset="0"/>
              <a:ea typeface="Arial" panose="020B0604020202020204" pitchFamily="34" charset="0"/>
            </a:endParaRPr>
          </a:p>
          <a:p>
            <a:pPr marL="0" marR="0" indent="0">
              <a:lnSpc>
                <a:spcPct val="100000"/>
              </a:lnSpc>
              <a:spcBef>
                <a:spcPts val="0"/>
              </a:spcBef>
              <a:spcAft>
                <a:spcPts val="0"/>
              </a:spcAft>
              <a:buNone/>
            </a:pPr>
            <a:r>
              <a:rPr lang="en-US" sz="3600" dirty="0">
                <a:latin typeface="Times New Roman" panose="02020603050405020304" pitchFamily="18" charset="0"/>
                <a:ea typeface="Arial" panose="020B0604020202020204" pitchFamily="34" charset="0"/>
              </a:rPr>
              <a:t>C</a:t>
            </a:r>
            <a:r>
              <a:rPr lang="en-US" sz="3600" dirty="0">
                <a:effectLst/>
                <a:latin typeface="Times New Roman" panose="02020603050405020304" pitchFamily="18" charset="0"/>
                <a:ea typeface="Arial" panose="020B0604020202020204" pitchFamily="34" charset="0"/>
              </a:rPr>
              <a:t>onstant on the distance and slope terms not additive</a:t>
            </a:r>
            <a:endParaRPr lang="en-US" sz="3600" dirty="0">
              <a:latin typeface="Times New Roman" panose="02020603050405020304" pitchFamily="18" charset="0"/>
              <a:ea typeface="Arial" panose="020B0604020202020204" pitchFamily="34" charset="0"/>
            </a:endParaRPr>
          </a:p>
          <a:p>
            <a:pPr marL="0" marR="0" indent="0">
              <a:lnSpc>
                <a:spcPct val="100000"/>
              </a:lnSpc>
              <a:spcBef>
                <a:spcPts val="0"/>
              </a:spcBef>
              <a:spcAft>
                <a:spcPts val="1200"/>
              </a:spcAft>
              <a:buNone/>
            </a:pPr>
            <a:endParaRPr lang="en-US" sz="3600" dirty="0">
              <a:effectLst/>
              <a:latin typeface="Times New Roman" panose="02020603050405020304" pitchFamily="18" charset="0"/>
              <a:ea typeface="Arial" panose="020B0604020202020204" pitchFamily="34" charset="0"/>
            </a:endParaRPr>
          </a:p>
          <a:p>
            <a:pPr marL="0" marR="0" indent="0">
              <a:lnSpc>
                <a:spcPct val="100000"/>
              </a:lnSpc>
              <a:spcBef>
                <a:spcPts val="0"/>
              </a:spcBef>
              <a:spcAft>
                <a:spcPts val="1200"/>
              </a:spcAft>
              <a:buNone/>
            </a:pPr>
            <a:r>
              <a:rPr lang="en-US" sz="3600" dirty="0">
                <a:effectLst/>
                <a:latin typeface="Times New Roman" panose="02020603050405020304" pitchFamily="18" charset="0"/>
                <a:ea typeface="Arial" panose="020B0604020202020204" pitchFamily="34" charset="0"/>
              </a:rPr>
              <a:t>Better decision: eliminate the odd outliers</a:t>
            </a:r>
            <a:endParaRPr lang="en-US" sz="3600" dirty="0"/>
          </a:p>
        </p:txBody>
      </p:sp>
      <p:sp>
        <p:nvSpPr>
          <p:cNvPr id="4" name="Title 1">
            <a:extLst>
              <a:ext uri="{FF2B5EF4-FFF2-40B4-BE49-F238E27FC236}">
                <a16:creationId xmlns:a16="http://schemas.microsoft.com/office/drawing/2014/main" id="{13638BAE-CF3A-4A7D-9EBA-816613DFE516}"/>
              </a:ext>
            </a:extLst>
          </p:cNvPr>
          <p:cNvSpPr txBox="1">
            <a:spLocks/>
          </p:cNvSpPr>
          <p:nvPr/>
        </p:nvSpPr>
        <p:spPr>
          <a:xfrm>
            <a:off x="0" y="254643"/>
            <a:ext cx="10772775" cy="118996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6000" dirty="0">
                <a:latin typeface="Times New Roman" panose="02020603050405020304" pitchFamily="18" charset="0"/>
                <a:cs typeface="Times New Roman" panose="02020603050405020304" pitchFamily="18" charset="0"/>
              </a:rPr>
              <a:t>Discussion: Observations</a:t>
            </a:r>
            <a:br>
              <a:rPr lang="en-US" dirty="0"/>
            </a:br>
            <a:endParaRPr lang="en-US" dirty="0"/>
          </a:p>
        </p:txBody>
      </p:sp>
    </p:spTree>
    <p:extLst>
      <p:ext uri="{BB962C8B-B14F-4D97-AF65-F5344CB8AC3E}">
        <p14:creationId xmlns:p14="http://schemas.microsoft.com/office/powerpoint/2010/main" val="834961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BCA7AC-A17A-4E56-B73C-4623F48FDEF2}"/>
              </a:ext>
            </a:extLst>
          </p:cNvPr>
          <p:cNvSpPr>
            <a:spLocks noGrp="1"/>
          </p:cNvSpPr>
          <p:nvPr>
            <p:ph idx="1"/>
          </p:nvPr>
        </p:nvSpPr>
        <p:spPr>
          <a:xfrm>
            <a:off x="0" y="1700299"/>
            <a:ext cx="11773988" cy="5738949"/>
          </a:xfrm>
        </p:spPr>
        <p:txBody>
          <a:bodyPr>
            <a:normAutofit/>
          </a:bodyPr>
          <a:lstStyle/>
          <a:p>
            <a:r>
              <a:rPr lang="en-US" sz="3600" dirty="0">
                <a:effectLst/>
                <a:latin typeface="Times New Roman" panose="02020603050405020304" pitchFamily="18" charset="0"/>
                <a:ea typeface="Arial" panose="020B0604020202020204" pitchFamily="34" charset="0"/>
              </a:rPr>
              <a:t>Python </a:t>
            </a:r>
            <a:r>
              <a:rPr lang="en-US" sz="3600" dirty="0" err="1">
                <a:effectLst/>
                <a:latin typeface="Times New Roman" panose="02020603050405020304" pitchFamily="18" charset="0"/>
                <a:ea typeface="Arial" panose="020B0604020202020204" pitchFamily="34" charset="0"/>
              </a:rPr>
              <a:t>ArcPy</a:t>
            </a:r>
            <a:r>
              <a:rPr lang="en-US" sz="3600" dirty="0">
                <a:effectLst/>
                <a:latin typeface="Times New Roman" panose="02020603050405020304" pitchFamily="18" charset="0"/>
                <a:ea typeface="Arial" panose="020B0604020202020204" pitchFamily="34" charset="0"/>
              </a:rPr>
              <a:t> network handling</a:t>
            </a:r>
          </a:p>
          <a:p>
            <a:endParaRPr lang="en-US" sz="3600" dirty="0">
              <a:effectLst/>
              <a:latin typeface="Times New Roman" panose="02020603050405020304" pitchFamily="18" charset="0"/>
              <a:ea typeface="Arial" panose="020B0604020202020204" pitchFamily="34" charset="0"/>
            </a:endParaRPr>
          </a:p>
          <a:p>
            <a:r>
              <a:rPr lang="en-US" sz="3600" dirty="0">
                <a:latin typeface="Times New Roman" panose="02020603050405020304" pitchFamily="18" charset="0"/>
                <a:ea typeface="Arial" panose="020B0604020202020204" pitchFamily="34" charset="0"/>
              </a:rPr>
              <a:t>A</a:t>
            </a:r>
            <a:r>
              <a:rPr lang="en-US" sz="3600" dirty="0">
                <a:effectLst/>
                <a:latin typeface="Times New Roman" panose="02020603050405020304" pitchFamily="18" charset="0"/>
                <a:ea typeface="Arial" panose="020B0604020202020204" pitchFamily="34" charset="0"/>
              </a:rPr>
              <a:t>ccurate slope measure/estimate </a:t>
            </a:r>
          </a:p>
          <a:p>
            <a:endParaRPr lang="en-US" sz="3600" dirty="0">
              <a:effectLst/>
              <a:latin typeface="Times New Roman" panose="02020603050405020304" pitchFamily="18" charset="0"/>
              <a:ea typeface="Arial" panose="020B0604020202020204" pitchFamily="34" charset="0"/>
            </a:endParaRPr>
          </a:p>
          <a:p>
            <a:r>
              <a:rPr lang="en-US" sz="3600" dirty="0">
                <a:effectLst/>
                <a:latin typeface="Times New Roman" panose="02020603050405020304" pitchFamily="18" charset="0"/>
                <a:ea typeface="Arial" panose="020B0604020202020204" pitchFamily="34" charset="0"/>
              </a:rPr>
              <a:t>Merging LAS and DEM data</a:t>
            </a:r>
            <a:endParaRPr lang="en-US" dirty="0">
              <a:effectLst/>
              <a:latin typeface="Times New Roman" panose="02020603050405020304" pitchFamily="18" charset="0"/>
              <a:ea typeface="Arial" panose="020B0604020202020204" pitchFamily="34" charset="0"/>
            </a:endParaRPr>
          </a:p>
        </p:txBody>
      </p:sp>
      <p:sp>
        <p:nvSpPr>
          <p:cNvPr id="6" name="Title 1">
            <a:extLst>
              <a:ext uri="{FF2B5EF4-FFF2-40B4-BE49-F238E27FC236}">
                <a16:creationId xmlns:a16="http://schemas.microsoft.com/office/drawing/2014/main" id="{19C5F798-C959-450E-9774-CB1C2C678158}"/>
              </a:ext>
            </a:extLst>
          </p:cNvPr>
          <p:cNvSpPr txBox="1">
            <a:spLocks/>
          </p:cNvSpPr>
          <p:nvPr/>
        </p:nvSpPr>
        <p:spPr>
          <a:xfrm>
            <a:off x="0" y="0"/>
            <a:ext cx="10772775" cy="1189964"/>
          </a:xfrm>
          <a:prstGeom prst="rect">
            <a:avLst/>
          </a:prstGeom>
        </p:spPr>
        <p:txBody>
          <a:bodyPr vert="horz" lIns="91440" tIns="45720" rIns="91440" bIns="45720" rtlCol="0" anchor="ctr">
            <a:normAutofit fontScale="975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Discussion: Project Challenges</a:t>
            </a:r>
          </a:p>
        </p:txBody>
      </p:sp>
    </p:spTree>
    <p:extLst>
      <p:ext uri="{BB962C8B-B14F-4D97-AF65-F5344CB8AC3E}">
        <p14:creationId xmlns:p14="http://schemas.microsoft.com/office/powerpoint/2010/main" val="3277730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0016-C549-4B53-960F-36AFD2B55875}"/>
              </a:ext>
            </a:extLst>
          </p:cNvPr>
          <p:cNvSpPr>
            <a:spLocks noGrp="1"/>
          </p:cNvSpPr>
          <p:nvPr>
            <p:ph type="title"/>
          </p:nvPr>
        </p:nvSpPr>
        <p:spPr>
          <a:xfrm>
            <a:off x="-737835" y="159900"/>
            <a:ext cx="10772775" cy="832878"/>
          </a:xfrm>
        </p:spPr>
        <p:txBody>
          <a:bodyPr/>
          <a:lstStyle/>
          <a:p>
            <a:pPr algn="ctr"/>
            <a:r>
              <a:rPr lang="en-US" dirty="0">
                <a:latin typeface="Times New Roman" panose="02020603050405020304" pitchFamily="18" charset="0"/>
                <a:cs typeface="Times New Roman" panose="02020603050405020304" pitchFamily="18" charset="0"/>
              </a:rPr>
              <a:t>Overall Improvements: Significant</a:t>
            </a:r>
          </a:p>
        </p:txBody>
      </p:sp>
      <p:sp>
        <p:nvSpPr>
          <p:cNvPr id="3" name="Content Placeholder 2">
            <a:extLst>
              <a:ext uri="{FF2B5EF4-FFF2-40B4-BE49-F238E27FC236}">
                <a16:creationId xmlns:a16="http://schemas.microsoft.com/office/drawing/2014/main" id="{EC3877D7-0933-4A4C-B2B7-ECE7F532B2F4}"/>
              </a:ext>
            </a:extLst>
          </p:cNvPr>
          <p:cNvSpPr>
            <a:spLocks noGrp="1"/>
          </p:cNvSpPr>
          <p:nvPr>
            <p:ph idx="1"/>
          </p:nvPr>
        </p:nvSpPr>
        <p:spPr>
          <a:xfrm>
            <a:off x="60960" y="1379083"/>
            <a:ext cx="12070080" cy="5319017"/>
          </a:xfrm>
        </p:spPr>
        <p:txBody>
          <a:bodyPr>
            <a:normAutofit/>
          </a:bodyPr>
          <a:lstStyle/>
          <a:p>
            <a:pPr marL="0" indent="0">
              <a:lnSpc>
                <a:spcPct val="115000"/>
              </a:lnSpc>
              <a:spcBef>
                <a:spcPts val="0"/>
              </a:spcBef>
              <a:spcAft>
                <a:spcPts val="1200"/>
              </a:spcAft>
              <a:buNone/>
            </a:pPr>
            <a:r>
              <a:rPr lang="en-US" sz="3600" b="1" dirty="0">
                <a:solidFill>
                  <a:srgbClr val="000000"/>
                </a:solidFill>
                <a:latin typeface="Times New Roman" panose="02020603050405020304" pitchFamily="18" charset="0"/>
                <a:ea typeface="Arial" panose="020B0604020202020204" pitchFamily="34" charset="0"/>
              </a:rPr>
              <a:t>T</a:t>
            </a:r>
            <a:r>
              <a:rPr lang="en-US" sz="3600" b="1" dirty="0">
                <a:solidFill>
                  <a:srgbClr val="000000"/>
                </a:solidFill>
                <a:effectLst/>
                <a:latin typeface="Times New Roman" panose="02020603050405020304" pitchFamily="18" charset="0"/>
                <a:ea typeface="Arial" panose="020B0604020202020204" pitchFamily="34" charset="0"/>
              </a:rPr>
              <a:t>akes variables into account. </a:t>
            </a:r>
          </a:p>
          <a:p>
            <a:pPr lvl="2">
              <a:lnSpc>
                <a:spcPct val="115000"/>
              </a:lnSpc>
              <a:spcBef>
                <a:spcPts val="0"/>
              </a:spcBef>
              <a:spcAft>
                <a:spcPts val="1200"/>
              </a:spcAft>
              <a:buFont typeface="Arial" panose="020B0604020202020204" pitchFamily="34" charset="0"/>
              <a:buChar char="•"/>
            </a:pPr>
            <a:r>
              <a:rPr lang="en-US" sz="3600" i="0" dirty="0">
                <a:solidFill>
                  <a:srgbClr val="000000"/>
                </a:solidFill>
                <a:effectLst/>
                <a:latin typeface="Times New Roman" panose="02020603050405020304" pitchFamily="18" charset="0"/>
                <a:ea typeface="Arial" panose="020B0604020202020204" pitchFamily="34" charset="0"/>
              </a:rPr>
              <a:t>Standardizing and weighting values </a:t>
            </a:r>
          </a:p>
          <a:p>
            <a:pPr lvl="2">
              <a:lnSpc>
                <a:spcPct val="115000"/>
              </a:lnSpc>
              <a:spcBef>
                <a:spcPts val="0"/>
              </a:spcBef>
              <a:spcAft>
                <a:spcPts val="1200"/>
              </a:spcAft>
              <a:buFont typeface="Arial" panose="020B0604020202020204" pitchFamily="34" charset="0"/>
              <a:buChar char="•"/>
            </a:pPr>
            <a:r>
              <a:rPr lang="en-US" sz="3600" i="0" dirty="0">
                <a:solidFill>
                  <a:srgbClr val="000000"/>
                </a:solidFill>
                <a:effectLst/>
                <a:latin typeface="Times New Roman" panose="02020603050405020304" pitchFamily="18" charset="0"/>
                <a:ea typeface="Arial" panose="020B0604020202020204" pitchFamily="34" charset="0"/>
              </a:rPr>
              <a:t>Better bridge data</a:t>
            </a:r>
          </a:p>
          <a:p>
            <a:pPr lvl="2">
              <a:lnSpc>
                <a:spcPct val="115000"/>
              </a:lnSpc>
              <a:spcBef>
                <a:spcPts val="0"/>
              </a:spcBef>
              <a:spcAft>
                <a:spcPts val="1200"/>
              </a:spcAft>
              <a:buFont typeface="Arial" panose="020B0604020202020204" pitchFamily="34" charset="0"/>
              <a:buChar char="•"/>
            </a:pPr>
            <a:r>
              <a:rPr lang="en-US" sz="3600" i="0" dirty="0">
                <a:solidFill>
                  <a:srgbClr val="000000"/>
                </a:solidFill>
                <a:effectLst/>
                <a:latin typeface="Times New Roman" panose="02020603050405020304" pitchFamily="18" charset="0"/>
                <a:ea typeface="Arial" panose="020B0604020202020204" pitchFamily="34" charset="0"/>
              </a:rPr>
              <a:t>The additional cost surface result </a:t>
            </a:r>
            <a:endParaRPr lang="en-US" sz="3600" i="0" dirty="0">
              <a:solidFill>
                <a:srgbClr val="000000"/>
              </a:solidFill>
              <a:latin typeface="Times New Roman" panose="02020603050405020304" pitchFamily="18" charset="0"/>
              <a:ea typeface="Arial" panose="020B0604020202020204" pitchFamily="34" charset="0"/>
            </a:endParaRPr>
          </a:p>
          <a:p>
            <a:pPr lvl="2">
              <a:lnSpc>
                <a:spcPct val="115000"/>
              </a:lnSpc>
              <a:spcBef>
                <a:spcPts val="0"/>
              </a:spcBef>
              <a:spcAft>
                <a:spcPts val="1200"/>
              </a:spcAft>
              <a:buFont typeface="Arial" panose="020B0604020202020204" pitchFamily="34" charset="0"/>
              <a:buChar char="•"/>
            </a:pPr>
            <a:r>
              <a:rPr lang="en-US" sz="3600" i="0" dirty="0">
                <a:solidFill>
                  <a:srgbClr val="000000"/>
                </a:solidFill>
                <a:latin typeface="Times New Roman" panose="02020603050405020304" pitchFamily="18" charset="0"/>
                <a:ea typeface="Arial" panose="020B0604020202020204" pitchFamily="34" charset="0"/>
              </a:rPr>
              <a:t>N</a:t>
            </a:r>
            <a:r>
              <a:rPr lang="en-US" sz="3600" i="0" dirty="0">
                <a:solidFill>
                  <a:srgbClr val="000000"/>
                </a:solidFill>
                <a:effectLst/>
                <a:latin typeface="Times New Roman" panose="02020603050405020304" pitchFamily="18" charset="0"/>
                <a:ea typeface="Arial" panose="020B0604020202020204" pitchFamily="34" charset="0"/>
              </a:rPr>
              <a:t>eater and automated. </a:t>
            </a:r>
            <a:r>
              <a:rPr lang="en-US" sz="3600" i="0" dirty="0">
                <a:solidFill>
                  <a:srgbClr val="000000"/>
                </a:solidFill>
                <a:latin typeface="Times New Roman" panose="02020603050405020304" pitchFamily="18" charset="0"/>
                <a:ea typeface="Arial" panose="020B0604020202020204" pitchFamily="34" charset="0"/>
              </a:rPr>
              <a:t>Route solver</a:t>
            </a:r>
          </a:p>
          <a:p>
            <a:pPr lvl="2">
              <a:lnSpc>
                <a:spcPct val="115000"/>
              </a:lnSpc>
              <a:spcBef>
                <a:spcPts val="0"/>
              </a:spcBef>
              <a:spcAft>
                <a:spcPts val="1200"/>
              </a:spcAft>
              <a:buFont typeface="Arial" panose="020B0604020202020204" pitchFamily="34" charset="0"/>
              <a:buChar char="•"/>
            </a:pPr>
            <a:r>
              <a:rPr lang="en-US" sz="3600" i="0" dirty="0">
                <a:solidFill>
                  <a:srgbClr val="000000"/>
                </a:solidFill>
                <a:effectLst/>
                <a:latin typeface="Times New Roman" panose="02020603050405020304" pitchFamily="18" charset="0"/>
                <a:ea typeface="Arial" panose="020B0604020202020204" pitchFamily="34" charset="0"/>
              </a:rPr>
              <a:t>The addition of addresses </a:t>
            </a:r>
            <a:endParaRPr lang="en-US" sz="3600" i="0" dirty="0"/>
          </a:p>
        </p:txBody>
      </p:sp>
    </p:spTree>
    <p:extLst>
      <p:ext uri="{BB962C8B-B14F-4D97-AF65-F5344CB8AC3E}">
        <p14:creationId xmlns:p14="http://schemas.microsoft.com/office/powerpoint/2010/main" val="4008083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4EB60-D5EB-4C13-9D43-DA82F7CB33E0}"/>
              </a:ext>
            </a:extLst>
          </p:cNvPr>
          <p:cNvSpPr>
            <a:spLocks noGrp="1"/>
          </p:cNvSpPr>
          <p:nvPr>
            <p:ph type="title"/>
          </p:nvPr>
        </p:nvSpPr>
        <p:spPr>
          <a:xfrm>
            <a:off x="-2252510" y="223052"/>
            <a:ext cx="10772775" cy="644435"/>
          </a:xfrm>
        </p:spPr>
        <p:txBody>
          <a:bodyPr>
            <a:noAutofit/>
          </a:bodyPr>
          <a:lstStyle/>
          <a:p>
            <a:pPr algn="ctr"/>
            <a:r>
              <a:rPr lang="en-US" dirty="0">
                <a:latin typeface="Times New Roman" panose="02020603050405020304" pitchFamily="18" charset="0"/>
                <a:cs typeface="Times New Roman" panose="02020603050405020304" pitchFamily="18" charset="0"/>
              </a:rPr>
              <a:t>Overall Improvements</a:t>
            </a:r>
          </a:p>
        </p:txBody>
      </p:sp>
      <p:sp>
        <p:nvSpPr>
          <p:cNvPr id="3" name="Content Placeholder 2">
            <a:extLst>
              <a:ext uri="{FF2B5EF4-FFF2-40B4-BE49-F238E27FC236}">
                <a16:creationId xmlns:a16="http://schemas.microsoft.com/office/drawing/2014/main" id="{C443A1AA-858C-4D8A-8053-DFF916755290}"/>
              </a:ext>
            </a:extLst>
          </p:cNvPr>
          <p:cNvSpPr>
            <a:spLocks noGrp="1"/>
          </p:cNvSpPr>
          <p:nvPr>
            <p:ph idx="1"/>
          </p:nvPr>
        </p:nvSpPr>
        <p:spPr>
          <a:xfrm>
            <a:off x="657224" y="1582784"/>
            <a:ext cx="10753725" cy="4880882"/>
          </a:xfrm>
        </p:spPr>
        <p:txBody>
          <a:bodyPr>
            <a:normAutofit/>
          </a:bodyPr>
          <a:lstStyle/>
          <a:p>
            <a:pPr marL="0" marR="0" indent="0">
              <a:lnSpc>
                <a:spcPct val="115000"/>
              </a:lnSpc>
              <a:spcBef>
                <a:spcPts val="1200"/>
              </a:spcBef>
              <a:spcAft>
                <a:spcPts val="1200"/>
              </a:spcAft>
              <a:buNone/>
            </a:pPr>
            <a:r>
              <a:rPr lang="en-US" sz="3600"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Passes Least Energy Path Heuristics: </a:t>
            </a:r>
            <a:r>
              <a:rPr lang="en-US" sz="36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best route</a:t>
            </a:r>
          </a:p>
          <a:p>
            <a:pPr marL="0" marR="0" indent="0">
              <a:lnSpc>
                <a:spcPct val="115000"/>
              </a:lnSpc>
              <a:spcBef>
                <a:spcPts val="1200"/>
              </a:spcBef>
              <a:spcAft>
                <a:spcPts val="1200"/>
              </a:spcAft>
              <a:buNone/>
            </a:pPr>
            <a:r>
              <a:rPr lang="en-US" sz="3600"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Pedestrian Feasibility: </a:t>
            </a:r>
            <a:r>
              <a:rPr lang="en-US" sz="36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path is walkable</a:t>
            </a:r>
          </a:p>
          <a:p>
            <a:pPr marL="0" marR="0" indent="0">
              <a:lnSpc>
                <a:spcPct val="115000"/>
              </a:lnSpc>
              <a:spcBef>
                <a:spcPts val="1200"/>
              </a:spcBef>
              <a:spcAft>
                <a:spcPts val="1200"/>
              </a:spcAft>
              <a:buNone/>
            </a:pPr>
            <a:r>
              <a:rPr lang="en-US" sz="3600" b="1"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Entry and UI: </a:t>
            </a:r>
            <a:r>
              <a:rPr lang="en-US" sz="36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accepts and provides accessible format</a:t>
            </a:r>
            <a:endParaRPr lang="en-US" sz="3600" dirty="0">
              <a:effectLst/>
              <a:latin typeface="Times New Roman" panose="02020603050405020304" pitchFamily="18" charset="0"/>
              <a:ea typeface="Arial" panose="020B06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252730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D2D04-5E66-4738-8BFF-DFB2CC9A4243}"/>
              </a:ext>
            </a:extLst>
          </p:cNvPr>
          <p:cNvSpPr>
            <a:spLocks noGrp="1"/>
          </p:cNvSpPr>
          <p:nvPr>
            <p:ph type="title"/>
          </p:nvPr>
        </p:nvSpPr>
        <p:spPr>
          <a:xfrm>
            <a:off x="-3126657" y="0"/>
            <a:ext cx="12192000" cy="998341"/>
          </a:xfrm>
        </p:spPr>
        <p:txBody>
          <a:bodyPr/>
          <a:lstStyle/>
          <a:p>
            <a:pPr algn="ctr"/>
            <a:r>
              <a:rPr lang="en-US" dirty="0">
                <a:latin typeface="Times New Roman" panose="02020603050405020304" pitchFamily="18" charset="0"/>
                <a:cs typeface="Times New Roman" panose="02020603050405020304" pitchFamily="18" charset="0"/>
              </a:rPr>
              <a:t>Remaining Problems</a:t>
            </a:r>
          </a:p>
        </p:txBody>
      </p:sp>
      <p:sp>
        <p:nvSpPr>
          <p:cNvPr id="3" name="Content Placeholder 2">
            <a:extLst>
              <a:ext uri="{FF2B5EF4-FFF2-40B4-BE49-F238E27FC236}">
                <a16:creationId xmlns:a16="http://schemas.microsoft.com/office/drawing/2014/main" id="{1A3DB2B6-6845-457B-8BA1-4B9EC834217A}"/>
              </a:ext>
            </a:extLst>
          </p:cNvPr>
          <p:cNvSpPr>
            <a:spLocks noGrp="1"/>
          </p:cNvSpPr>
          <p:nvPr>
            <p:ph idx="1"/>
          </p:nvPr>
        </p:nvSpPr>
        <p:spPr>
          <a:xfrm>
            <a:off x="719137" y="1243148"/>
            <a:ext cx="10753725" cy="4371703"/>
          </a:xfrm>
        </p:spPr>
        <p:txBody>
          <a:bodyPr/>
          <a:lstStyle/>
          <a:p>
            <a:pPr marL="0" indent="0">
              <a:buNone/>
            </a:pPr>
            <a:r>
              <a:rPr lang="en-US" sz="3600" dirty="0">
                <a:latin typeface="Times New Roman" panose="02020603050405020304" pitchFamily="18" charset="0"/>
                <a:ea typeface="Arial" panose="020B0604020202020204" pitchFamily="34" charset="0"/>
              </a:rPr>
              <a:t>H</a:t>
            </a:r>
            <a:r>
              <a:rPr lang="en-US" sz="3600" dirty="0">
                <a:effectLst/>
                <a:latin typeface="Times New Roman" panose="02020603050405020304" pitchFamily="18" charset="0"/>
                <a:ea typeface="Arial" panose="020B0604020202020204" pitchFamily="34" charset="0"/>
              </a:rPr>
              <a:t>ighway data proxy vs. sidewalks. </a:t>
            </a:r>
          </a:p>
          <a:p>
            <a:pPr marL="0" indent="0">
              <a:buNone/>
            </a:pPr>
            <a:endParaRPr lang="en-US" sz="3600" dirty="0">
              <a:effectLst/>
              <a:latin typeface="Times New Roman" panose="02020603050405020304" pitchFamily="18" charset="0"/>
              <a:ea typeface="Arial" panose="020B0604020202020204" pitchFamily="34" charset="0"/>
            </a:endParaRPr>
          </a:p>
          <a:p>
            <a:pPr marL="0" indent="0">
              <a:buNone/>
            </a:pPr>
            <a:r>
              <a:rPr lang="en-US" sz="3600" dirty="0">
                <a:effectLst/>
                <a:latin typeface="Times New Roman" panose="02020603050405020304" pitchFamily="18" charset="0"/>
                <a:ea typeface="Arial" panose="020B0604020202020204" pitchFamily="34" charset="0"/>
              </a:rPr>
              <a:t>Slope Equation</a:t>
            </a:r>
          </a:p>
          <a:p>
            <a:pPr marL="0" indent="0">
              <a:buNone/>
            </a:pPr>
            <a:endParaRPr lang="en-US" sz="3600" dirty="0">
              <a:effectLst/>
              <a:latin typeface="Times New Roman" panose="02020603050405020304" pitchFamily="18" charset="0"/>
              <a:ea typeface="Arial" panose="020B0604020202020204" pitchFamily="34" charset="0"/>
            </a:endParaRPr>
          </a:p>
          <a:p>
            <a:pPr marL="0" indent="0">
              <a:buNone/>
            </a:pPr>
            <a:r>
              <a:rPr lang="en-US" sz="3600" dirty="0">
                <a:effectLst/>
                <a:latin typeface="Times New Roman" panose="02020603050405020304" pitchFamily="18" charset="0"/>
                <a:ea typeface="Arial" panose="020B0604020202020204" pitchFamily="34" charset="0"/>
              </a:rPr>
              <a:t>Local program</a:t>
            </a:r>
            <a:endParaRPr lang="en-US" sz="3600" dirty="0">
              <a:effectLst/>
              <a:latin typeface="Arial" panose="020B0604020202020204" pitchFamily="34" charset="0"/>
              <a:ea typeface="Arial" panose="020B0604020202020204" pitchFamily="34" charset="0"/>
            </a:endParaRPr>
          </a:p>
          <a:p>
            <a:endParaRPr lang="en-US" dirty="0"/>
          </a:p>
        </p:txBody>
      </p:sp>
    </p:spTree>
    <p:extLst>
      <p:ext uri="{BB962C8B-B14F-4D97-AF65-F5344CB8AC3E}">
        <p14:creationId xmlns:p14="http://schemas.microsoft.com/office/powerpoint/2010/main" val="4191260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8B6674-694C-4C06-82D9-FB94D28AC317}"/>
              </a:ext>
            </a:extLst>
          </p:cNvPr>
          <p:cNvSpPr>
            <a:spLocks noGrp="1"/>
          </p:cNvSpPr>
          <p:nvPr>
            <p:ph idx="1"/>
          </p:nvPr>
        </p:nvSpPr>
        <p:spPr>
          <a:xfrm>
            <a:off x="111322" y="1083475"/>
            <a:ext cx="7961115" cy="5217312"/>
          </a:xfrm>
        </p:spPr>
        <p:txBody>
          <a:bodyPr>
            <a:noAutofit/>
          </a:bodyPr>
          <a:lstStyle/>
          <a:p>
            <a:pPr marL="0" indent="0">
              <a:buNone/>
            </a:pPr>
            <a:endParaRPr lang="en-US" sz="3600" b="1" i="0" u="none" strike="noStrike" baseline="0" dirty="0">
              <a:solidFill>
                <a:srgbClr val="000000"/>
              </a:solidFill>
              <a:latin typeface="Times New Roman" panose="02020603050405020304" pitchFamily="18" charset="0"/>
            </a:endParaRPr>
          </a:p>
          <a:p>
            <a:pPr marL="0" indent="0">
              <a:buNone/>
            </a:pPr>
            <a:r>
              <a:rPr lang="en-US" sz="3600" b="1" i="0" u="none" strike="noStrike" baseline="0" dirty="0">
                <a:solidFill>
                  <a:srgbClr val="000000"/>
                </a:solidFill>
                <a:latin typeface="Times New Roman" panose="02020603050405020304" pitchFamily="18" charset="0"/>
              </a:rPr>
              <a:t>Lack of terrain accessibility information at UMN</a:t>
            </a:r>
          </a:p>
          <a:p>
            <a:endParaRPr lang="en-US" sz="3600" b="0" i="0" u="none" strike="noStrike" baseline="0" dirty="0">
              <a:solidFill>
                <a:srgbClr val="000000"/>
              </a:solidFill>
              <a:latin typeface="Times New Roman" panose="02020603050405020304" pitchFamily="18" charset="0"/>
            </a:endParaRPr>
          </a:p>
          <a:p>
            <a:pPr marL="0" indent="0">
              <a:buNone/>
            </a:pPr>
            <a:r>
              <a:rPr lang="en-US" sz="3600" b="1" i="0" u="none" strike="noStrike" baseline="0" dirty="0" err="1">
                <a:solidFill>
                  <a:srgbClr val="000000"/>
                </a:solidFill>
                <a:latin typeface="Times New Roman" panose="02020603050405020304" pitchFamily="18" charset="0"/>
              </a:rPr>
              <a:t>AccessMap</a:t>
            </a:r>
            <a:r>
              <a:rPr lang="en-US" sz="3600" b="1" i="0" u="none" strike="noStrike" baseline="0" dirty="0">
                <a:solidFill>
                  <a:srgbClr val="000000"/>
                </a:solidFill>
                <a:latin typeface="Times New Roman" panose="02020603050405020304" pitchFamily="18" charset="0"/>
              </a:rPr>
              <a:t> by TASKAR Center, UWS</a:t>
            </a:r>
          </a:p>
          <a:p>
            <a:endParaRPr lang="en-US" b="0" i="0" u="none" strike="noStrike" baseline="0" dirty="0">
              <a:solidFill>
                <a:srgbClr val="000000"/>
              </a:solidFill>
              <a:latin typeface="Times New Roman" panose="02020603050405020304" pitchFamily="18" charset="0"/>
            </a:endParaRPr>
          </a:p>
          <a:p>
            <a:pPr marL="0" indent="0">
              <a:buNone/>
            </a:pPr>
            <a:endParaRPr lang="en-US" b="0" i="0" u="none" strike="noStrike" baseline="0" dirty="0">
              <a:solidFill>
                <a:srgbClr val="000000"/>
              </a:solidFill>
              <a:latin typeface="Times New Roman" panose="02020603050405020304" pitchFamily="18" charset="0"/>
            </a:endParaRPr>
          </a:p>
        </p:txBody>
      </p:sp>
      <p:pic>
        <p:nvPicPr>
          <p:cNvPr id="5" name="Picture 4">
            <a:extLst>
              <a:ext uri="{FF2B5EF4-FFF2-40B4-BE49-F238E27FC236}">
                <a16:creationId xmlns:a16="http://schemas.microsoft.com/office/drawing/2014/main" id="{34AEF5C6-A7E1-4157-9032-BA61920109F7}"/>
              </a:ext>
            </a:extLst>
          </p:cNvPr>
          <p:cNvPicPr>
            <a:picLocks noChangeAspect="1"/>
          </p:cNvPicPr>
          <p:nvPr/>
        </p:nvPicPr>
        <p:blipFill rotWithShape="1">
          <a:blip r:embed="rId3"/>
          <a:srcRect r="29194"/>
          <a:stretch/>
        </p:blipFill>
        <p:spPr>
          <a:xfrm>
            <a:off x="7822858" y="3429000"/>
            <a:ext cx="4119323" cy="2871787"/>
          </a:xfrm>
          <a:prstGeom prst="rect">
            <a:avLst/>
          </a:prstGeom>
          <a:ln>
            <a:solidFill>
              <a:schemeClr val="tx1"/>
            </a:solidFill>
          </a:ln>
        </p:spPr>
      </p:pic>
      <p:pic>
        <p:nvPicPr>
          <p:cNvPr id="7" name="Picture 6">
            <a:extLst>
              <a:ext uri="{FF2B5EF4-FFF2-40B4-BE49-F238E27FC236}">
                <a16:creationId xmlns:a16="http://schemas.microsoft.com/office/drawing/2014/main" id="{99480B27-7599-435F-A072-193854C8BD53}"/>
              </a:ext>
            </a:extLst>
          </p:cNvPr>
          <p:cNvPicPr>
            <a:picLocks noChangeAspect="1"/>
          </p:cNvPicPr>
          <p:nvPr/>
        </p:nvPicPr>
        <p:blipFill rotWithShape="1">
          <a:blip r:embed="rId4"/>
          <a:srcRect l="5430" t="13147" r="25795"/>
          <a:stretch/>
        </p:blipFill>
        <p:spPr>
          <a:xfrm>
            <a:off x="7822858" y="306638"/>
            <a:ext cx="4197687" cy="2667392"/>
          </a:xfrm>
          <a:prstGeom prst="rect">
            <a:avLst/>
          </a:prstGeom>
          <a:ln>
            <a:solidFill>
              <a:schemeClr val="tx1"/>
            </a:solidFill>
          </a:ln>
        </p:spPr>
      </p:pic>
      <p:sp>
        <p:nvSpPr>
          <p:cNvPr id="6" name="Title 1">
            <a:extLst>
              <a:ext uri="{FF2B5EF4-FFF2-40B4-BE49-F238E27FC236}">
                <a16:creationId xmlns:a16="http://schemas.microsoft.com/office/drawing/2014/main" id="{A46061EC-CE2C-4B6D-A713-1D35C21A6B46}"/>
              </a:ext>
            </a:extLst>
          </p:cNvPr>
          <p:cNvSpPr txBox="1">
            <a:spLocks/>
          </p:cNvSpPr>
          <p:nvPr/>
        </p:nvSpPr>
        <p:spPr>
          <a:xfrm>
            <a:off x="0" y="254643"/>
            <a:ext cx="10772775" cy="118996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6000" dirty="0">
                <a:latin typeface="Times New Roman" panose="02020603050405020304" pitchFamily="18" charset="0"/>
                <a:cs typeface="Times New Roman" panose="02020603050405020304" pitchFamily="18" charset="0"/>
              </a:rPr>
              <a:t>Motivation</a:t>
            </a:r>
            <a:br>
              <a:rPr lang="en-US" dirty="0"/>
            </a:br>
            <a:endParaRPr lang="en-US" dirty="0"/>
          </a:p>
        </p:txBody>
      </p:sp>
    </p:spTree>
    <p:extLst>
      <p:ext uri="{BB962C8B-B14F-4D97-AF65-F5344CB8AC3E}">
        <p14:creationId xmlns:p14="http://schemas.microsoft.com/office/powerpoint/2010/main" val="2781041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FBF95-88D3-45FF-AF58-DB4725648A23}"/>
              </a:ext>
            </a:extLst>
          </p:cNvPr>
          <p:cNvSpPr>
            <a:spLocks noGrp="1"/>
          </p:cNvSpPr>
          <p:nvPr>
            <p:ph type="title"/>
          </p:nvPr>
        </p:nvSpPr>
        <p:spPr>
          <a:xfrm>
            <a:off x="243394" y="107647"/>
            <a:ext cx="10772775" cy="876421"/>
          </a:xfrm>
        </p:spPr>
        <p:txBody>
          <a:bodyPr/>
          <a:lstStyle/>
          <a:p>
            <a:r>
              <a:rPr lang="en-US" dirty="0">
                <a:latin typeface="Times New Roman" panose="02020603050405020304" pitchFamily="18" charset="0"/>
                <a:cs typeface="Times New Roman" panose="02020603050405020304" pitchFamily="18" charset="0"/>
              </a:rPr>
              <a:t>Future Directions</a:t>
            </a:r>
          </a:p>
        </p:txBody>
      </p:sp>
      <p:sp>
        <p:nvSpPr>
          <p:cNvPr id="3" name="Content Placeholder 2">
            <a:extLst>
              <a:ext uri="{FF2B5EF4-FFF2-40B4-BE49-F238E27FC236}">
                <a16:creationId xmlns:a16="http://schemas.microsoft.com/office/drawing/2014/main" id="{C8148110-652D-4C3F-B721-4A72B16E67FB}"/>
              </a:ext>
            </a:extLst>
          </p:cNvPr>
          <p:cNvSpPr>
            <a:spLocks noGrp="1"/>
          </p:cNvSpPr>
          <p:nvPr>
            <p:ph idx="1"/>
          </p:nvPr>
        </p:nvSpPr>
        <p:spPr>
          <a:xfrm>
            <a:off x="492509" y="1182703"/>
            <a:ext cx="11206981" cy="5951913"/>
          </a:xfrm>
        </p:spPr>
        <p:txBody>
          <a:bodyPr>
            <a:noAutofit/>
          </a:bodyPr>
          <a:lstStyle/>
          <a:p>
            <a:pPr marL="0" marR="0" indent="0">
              <a:lnSpc>
                <a:spcPct val="120000"/>
              </a:lnSpc>
              <a:spcBef>
                <a:spcPts val="0"/>
              </a:spcBef>
              <a:spcAft>
                <a:spcPts val="0"/>
              </a:spcAft>
              <a:buNone/>
            </a:pPr>
            <a:r>
              <a:rPr lang="en-US" sz="2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Primitive compared to the directive at UWS</a:t>
            </a:r>
          </a:p>
          <a:p>
            <a:pPr marL="0" marR="0" indent="0">
              <a:lnSpc>
                <a:spcPct val="120000"/>
              </a:lnSpc>
              <a:spcBef>
                <a:spcPts val="0"/>
              </a:spcBef>
              <a:spcAft>
                <a:spcPts val="0"/>
              </a:spcAft>
              <a:buNone/>
            </a:pPr>
            <a:endParaRPr lang="en-US" sz="2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marR="0" indent="0">
              <a:lnSpc>
                <a:spcPct val="120000"/>
              </a:lnSpc>
              <a:spcBef>
                <a:spcPts val="0"/>
              </a:spcBef>
              <a:spcAft>
                <a:spcPts val="0"/>
              </a:spcAft>
              <a:buNone/>
            </a:pPr>
            <a:r>
              <a:rPr lang="en-US" sz="2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The University of Minnesota contains efficient paths that are not considered</a:t>
            </a:r>
          </a:p>
          <a:p>
            <a:pPr marL="0" marR="0" indent="0">
              <a:lnSpc>
                <a:spcPct val="120000"/>
              </a:lnSpc>
              <a:spcBef>
                <a:spcPts val="0"/>
              </a:spcBef>
              <a:spcAft>
                <a:spcPts val="0"/>
              </a:spcAft>
              <a:buNone/>
            </a:pPr>
            <a:endParaRPr lang="en-US" sz="2800" dirty="0">
              <a:solidFill>
                <a:srgbClr val="000000"/>
              </a:solidFill>
              <a:latin typeface="Times New Roman" panose="02020603050405020304" pitchFamily="18" charset="0"/>
              <a:ea typeface="Arial" panose="020B0604020202020204" pitchFamily="34" charset="0"/>
              <a:cs typeface="Times New Roman" panose="02020603050405020304" pitchFamily="18" charset="0"/>
            </a:endParaRPr>
          </a:p>
          <a:p>
            <a:pPr marL="0" marR="0" indent="0">
              <a:lnSpc>
                <a:spcPct val="120000"/>
              </a:lnSpc>
              <a:spcBef>
                <a:spcPts val="0"/>
              </a:spcBef>
              <a:spcAft>
                <a:spcPts val="0"/>
              </a:spcAft>
              <a:buNone/>
            </a:pPr>
            <a:r>
              <a:rPr lang="en-US" sz="2800"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No </a:t>
            </a:r>
            <a:r>
              <a:rPr lang="en-US" sz="2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equation can be translated directly to exhaustion</a:t>
            </a:r>
          </a:p>
          <a:p>
            <a:pPr marL="0" marR="0" indent="0">
              <a:lnSpc>
                <a:spcPct val="120000"/>
              </a:lnSpc>
              <a:spcBef>
                <a:spcPts val="0"/>
              </a:spcBef>
              <a:spcAft>
                <a:spcPts val="0"/>
              </a:spcAft>
              <a:buNone/>
            </a:pPr>
            <a:endParaRPr lang="en-US" sz="2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marL="0" indent="0">
              <a:lnSpc>
                <a:spcPct val="120000"/>
              </a:lnSpc>
              <a:spcBef>
                <a:spcPts val="0"/>
              </a:spcBef>
              <a:buNone/>
            </a:pPr>
            <a:r>
              <a:rPr lang="en-US" sz="2800" dirty="0">
                <a:effectLst/>
                <a:latin typeface="Times New Roman" panose="02020603050405020304" pitchFamily="18" charset="0"/>
                <a:ea typeface="Arial" panose="020B0604020202020204" pitchFamily="34" charset="0"/>
              </a:rPr>
              <a:t> Might provide user the base information on distance and slope and allow them to evaluate best route, while being given some routes ideal for various criteria.  </a:t>
            </a:r>
          </a:p>
          <a:p>
            <a:pPr marL="0" marR="0" indent="0">
              <a:lnSpc>
                <a:spcPct val="120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137129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6B0A09-2CF4-4859-B2C1-BB981E8E3227}"/>
              </a:ext>
            </a:extLst>
          </p:cNvPr>
          <p:cNvSpPr>
            <a:spLocks noGrp="1"/>
          </p:cNvSpPr>
          <p:nvPr>
            <p:ph idx="1"/>
          </p:nvPr>
        </p:nvSpPr>
        <p:spPr>
          <a:xfrm>
            <a:off x="719137" y="290945"/>
            <a:ext cx="10753725" cy="6286836"/>
          </a:xfrm>
        </p:spPr>
        <p:txBody>
          <a:bodyPr/>
          <a:lstStyle/>
          <a:p>
            <a:pPr marL="0" marR="0" indent="0">
              <a:lnSpc>
                <a:spcPct val="115000"/>
              </a:lnSpc>
              <a:spcBef>
                <a:spcPts val="600"/>
              </a:spcBef>
              <a:spcAft>
                <a:spcPts val="600"/>
              </a:spcAft>
              <a:buNone/>
            </a:pPr>
            <a:r>
              <a:rPr lang="en-US" sz="3600" b="1" dirty="0">
                <a:solidFill>
                  <a:srgbClr val="000000"/>
                </a:solidFill>
                <a:effectLst/>
                <a:latin typeface="Times New Roman" panose="02020603050405020304" pitchFamily="18" charset="0"/>
                <a:ea typeface="Arial" panose="020B0604020202020204" pitchFamily="34" charset="0"/>
              </a:rPr>
              <a:t>This semester project was primarily meant as </a:t>
            </a:r>
            <a:r>
              <a:rPr lang="en-US" sz="3600" b="1" dirty="0">
                <a:effectLst/>
                <a:latin typeface="Times New Roman" panose="02020603050405020304" pitchFamily="18" charset="0"/>
                <a:ea typeface="Arial" panose="020B0604020202020204" pitchFamily="34" charset="0"/>
              </a:rPr>
              <a:t>a learning experience, and in that sense, it accomplished its goals. </a:t>
            </a:r>
            <a:endParaRPr lang="en-US" sz="3600" b="1" dirty="0">
              <a:latin typeface="Times New Roman" panose="02020603050405020304" pitchFamily="18" charset="0"/>
              <a:ea typeface="Arial" panose="020B0604020202020204" pitchFamily="34" charset="0"/>
            </a:endParaRPr>
          </a:p>
          <a:p>
            <a:pPr>
              <a:lnSpc>
                <a:spcPct val="115000"/>
              </a:lnSpc>
              <a:spcBef>
                <a:spcPts val="600"/>
              </a:spcBef>
              <a:spcAft>
                <a:spcPts val="600"/>
              </a:spcAft>
              <a:buFont typeface="Arial" panose="020B0604020202020204" pitchFamily="34" charset="0"/>
              <a:buChar char="•"/>
            </a:pPr>
            <a:r>
              <a:rPr lang="en-US" sz="3600" dirty="0">
                <a:latin typeface="Times New Roman" panose="02020603050405020304" pitchFamily="18" charset="0"/>
                <a:ea typeface="Arial" panose="020B0604020202020204" pitchFamily="34" charset="0"/>
              </a:rPr>
              <a:t> F</a:t>
            </a:r>
            <a:r>
              <a:rPr lang="en-US" sz="3600" dirty="0">
                <a:effectLst/>
                <a:latin typeface="Times New Roman" panose="02020603050405020304" pitchFamily="18" charset="0"/>
                <a:ea typeface="Arial" panose="020B0604020202020204" pitchFamily="34" charset="0"/>
              </a:rPr>
              <a:t>amiliarity with network GIS </a:t>
            </a:r>
          </a:p>
          <a:p>
            <a:pPr>
              <a:lnSpc>
                <a:spcPct val="115000"/>
              </a:lnSpc>
              <a:spcBef>
                <a:spcPts val="600"/>
              </a:spcBef>
              <a:spcAft>
                <a:spcPts val="600"/>
              </a:spcAft>
              <a:buFont typeface="Arial" panose="020B0604020202020204" pitchFamily="34" charset="0"/>
              <a:buChar char="•"/>
            </a:pPr>
            <a:r>
              <a:rPr lang="en-US" sz="3600" dirty="0">
                <a:latin typeface="Times New Roman" panose="02020603050405020304" pitchFamily="18" charset="0"/>
                <a:ea typeface="Arial" panose="020B0604020202020204" pitchFamily="34" charset="0"/>
              </a:rPr>
              <a:t> P</a:t>
            </a:r>
            <a:r>
              <a:rPr lang="en-US" sz="3600" dirty="0">
                <a:effectLst/>
                <a:latin typeface="Times New Roman" panose="02020603050405020304" pitchFamily="18" charset="0"/>
                <a:ea typeface="Arial" panose="020B0604020202020204" pitchFamily="34" charset="0"/>
              </a:rPr>
              <a:t>arallel tools in different </a:t>
            </a:r>
            <a:r>
              <a:rPr lang="en-US" sz="3600" dirty="0">
                <a:latin typeface="Times New Roman" panose="02020603050405020304" pitchFamily="18" charset="0"/>
                <a:ea typeface="Arial" panose="020B0604020202020204" pitchFamily="34" charset="0"/>
              </a:rPr>
              <a:t>programs</a:t>
            </a:r>
            <a:r>
              <a:rPr lang="en-US" sz="3600" dirty="0">
                <a:effectLst/>
                <a:latin typeface="Times New Roman" panose="02020603050405020304" pitchFamily="18" charset="0"/>
                <a:ea typeface="Arial" panose="020B0604020202020204" pitchFamily="34" charset="0"/>
              </a:rPr>
              <a:t>.</a:t>
            </a:r>
          </a:p>
          <a:p>
            <a:pPr>
              <a:lnSpc>
                <a:spcPct val="115000"/>
              </a:lnSpc>
              <a:spcBef>
                <a:spcPts val="600"/>
              </a:spcBef>
              <a:spcAft>
                <a:spcPts val="600"/>
              </a:spcAft>
              <a:buFont typeface="Arial" panose="020B0604020202020204" pitchFamily="34" charset="0"/>
              <a:buChar char="•"/>
            </a:pPr>
            <a:r>
              <a:rPr lang="en-US" sz="3600" dirty="0">
                <a:effectLst/>
                <a:latin typeface="Times New Roman" panose="02020603050405020304" pitchFamily="18" charset="0"/>
                <a:ea typeface="Arial" panose="020B0604020202020204" pitchFamily="34" charset="0"/>
              </a:rPr>
              <a:t> </a:t>
            </a:r>
            <a:r>
              <a:rPr lang="en-US" sz="3600" dirty="0">
                <a:latin typeface="Times New Roman" panose="02020603050405020304" pitchFamily="18" charset="0"/>
                <a:ea typeface="Arial" panose="020B0604020202020204" pitchFamily="34" charset="0"/>
              </a:rPr>
              <a:t>S</a:t>
            </a:r>
            <a:r>
              <a:rPr lang="en-US" sz="3600" dirty="0">
                <a:effectLst/>
                <a:latin typeface="Times New Roman" panose="02020603050405020304" pitchFamily="18" charset="0"/>
                <a:ea typeface="Arial" panose="020B0604020202020204" pitchFamily="34" charset="0"/>
              </a:rPr>
              <a:t>trong automated route models still have annoying weaknesses. </a:t>
            </a:r>
            <a:endParaRPr lang="en-US" sz="3600" dirty="0">
              <a:latin typeface="Times New Roman" panose="02020603050405020304" pitchFamily="18" charset="0"/>
              <a:ea typeface="Arial" panose="020B0604020202020204" pitchFamily="34" charset="0"/>
            </a:endParaRPr>
          </a:p>
          <a:p>
            <a:pPr>
              <a:lnSpc>
                <a:spcPct val="115000"/>
              </a:lnSpc>
              <a:spcBef>
                <a:spcPts val="600"/>
              </a:spcBef>
              <a:spcAft>
                <a:spcPts val="600"/>
              </a:spcAft>
              <a:buFont typeface="Arial" panose="020B0604020202020204" pitchFamily="34" charset="0"/>
              <a:buChar char="•"/>
            </a:pPr>
            <a:r>
              <a:rPr lang="en-US" sz="3600" dirty="0">
                <a:latin typeface="Times New Roman" panose="02020603050405020304" pitchFamily="18" charset="0"/>
                <a:ea typeface="Arial" panose="020B0604020202020204" pitchFamily="34" charset="0"/>
              </a:rPr>
              <a:t> W</a:t>
            </a:r>
            <a:r>
              <a:rPr lang="en-US" sz="3600" dirty="0">
                <a:effectLst/>
                <a:latin typeface="Times New Roman" panose="02020603050405020304" pitchFamily="18" charset="0"/>
                <a:ea typeface="Arial" panose="020B0604020202020204" pitchFamily="34" charset="0"/>
              </a:rPr>
              <a:t>riting/troubleshooting code: improved skills</a:t>
            </a:r>
            <a:endParaRPr lang="en-US" sz="3600" dirty="0">
              <a:effectLst/>
              <a:latin typeface="Arial" panose="020B0604020202020204" pitchFamily="34" charset="0"/>
              <a:ea typeface="Arial" panose="020B0604020202020204" pitchFamily="34" charset="0"/>
            </a:endParaRPr>
          </a:p>
          <a:p>
            <a:endParaRPr lang="en-US" dirty="0"/>
          </a:p>
        </p:txBody>
      </p:sp>
    </p:spTree>
    <p:extLst>
      <p:ext uri="{BB962C8B-B14F-4D97-AF65-F5344CB8AC3E}">
        <p14:creationId xmlns:p14="http://schemas.microsoft.com/office/powerpoint/2010/main" val="913317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020447-8DBC-467E-9945-BD93F08B0AE7}"/>
              </a:ext>
            </a:extLst>
          </p:cNvPr>
          <p:cNvSpPr>
            <a:spLocks noGrp="1"/>
          </p:cNvSpPr>
          <p:nvPr>
            <p:ph idx="1"/>
          </p:nvPr>
        </p:nvSpPr>
        <p:spPr>
          <a:xfrm>
            <a:off x="719137" y="225851"/>
            <a:ext cx="10753725" cy="6474751"/>
          </a:xfrm>
        </p:spPr>
        <p:txBody>
          <a:bodyPr>
            <a:normAutofit fontScale="92500" lnSpcReduction="20000"/>
          </a:bodyPr>
          <a:lstStyle/>
          <a:p>
            <a:r>
              <a:rPr lang="en-US" sz="2200" b="1" i="0" u="none" strike="noStrike" baseline="0" dirty="0">
                <a:solidFill>
                  <a:srgbClr val="000000"/>
                </a:solidFill>
                <a:latin typeface="Times New Roman" panose="02020603050405020304" pitchFamily="18" charset="0"/>
              </a:rPr>
              <a:t>Citations</a:t>
            </a:r>
            <a:endParaRPr lang="en-US" sz="1800" b="1"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ESRI. (2021). </a:t>
            </a:r>
            <a:r>
              <a:rPr lang="en-US" sz="1800" b="0" i="1" u="none" strike="noStrike" baseline="0" dirty="0">
                <a:solidFill>
                  <a:srgbClr val="000000"/>
                </a:solidFill>
                <a:latin typeface="Times New Roman" panose="02020603050405020304" pitchFamily="18" charset="0"/>
              </a:rPr>
              <a:t>What is the network analyst module (</a:t>
            </a:r>
            <a:r>
              <a:rPr lang="en-US" sz="1800" b="0" i="1" u="none" strike="noStrike" baseline="0" dirty="0" err="1">
                <a:solidFill>
                  <a:srgbClr val="000000"/>
                </a:solidFill>
                <a:latin typeface="Times New Roman" panose="02020603050405020304" pitchFamily="18" charset="0"/>
              </a:rPr>
              <a:t>arcpy.nax</a:t>
            </a:r>
            <a:r>
              <a:rPr lang="en-US" sz="1800" b="0" i="1" u="none" strike="noStrike" baseline="0" dirty="0">
                <a:solidFill>
                  <a:srgbClr val="000000"/>
                </a:solidFill>
                <a:latin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rPr>
              <a:t>ArcGIS Pro Help. Retrieved May 10, 2021, from </a:t>
            </a:r>
            <a:r>
              <a:rPr lang="en-US" sz="1800" b="0" i="0" u="none" strike="noStrike" baseline="0" dirty="0">
                <a:solidFill>
                  <a:srgbClr val="1154CC"/>
                </a:solidFill>
                <a:latin typeface="Times New Roman" panose="02020603050405020304" pitchFamily="18" charset="0"/>
              </a:rPr>
              <a:t>https://pro.arcgis.com/en/pro-app/latest/arcpy/network-analyst/what-is-the-network-analyst-module.htm </a:t>
            </a:r>
          </a:p>
          <a:p>
            <a:r>
              <a:rPr lang="en-US" sz="1800" b="0" i="0" u="none" strike="noStrike" baseline="0" dirty="0">
                <a:solidFill>
                  <a:srgbClr val="323232"/>
                </a:solidFill>
                <a:latin typeface="Times New Roman" panose="02020603050405020304" pitchFamily="18" charset="0"/>
              </a:rPr>
              <a:t>ESRI. (2021). </a:t>
            </a:r>
            <a:r>
              <a:rPr lang="en-US" sz="1800" b="0" i="1" u="none" strike="noStrike" baseline="0" dirty="0">
                <a:solidFill>
                  <a:srgbClr val="323232"/>
                </a:solidFill>
                <a:latin typeface="Times New Roman" panose="02020603050405020304" pitchFamily="18" charset="0"/>
              </a:rPr>
              <a:t>Create a network dataset. </a:t>
            </a:r>
            <a:r>
              <a:rPr lang="en-US" sz="1800" b="0" i="0" u="none" strike="noStrike" baseline="0" dirty="0">
                <a:solidFill>
                  <a:srgbClr val="000000"/>
                </a:solidFill>
                <a:latin typeface="Times New Roman" panose="02020603050405020304" pitchFamily="18" charset="0"/>
              </a:rPr>
              <a:t>ArcGIS Pro Help. </a:t>
            </a:r>
            <a:r>
              <a:rPr lang="en-US" sz="1800" b="0" i="0" u="none" strike="noStrike" baseline="0" dirty="0">
                <a:solidFill>
                  <a:srgbClr val="323232"/>
                </a:solidFill>
                <a:latin typeface="Times New Roman" panose="02020603050405020304" pitchFamily="18" charset="0"/>
              </a:rPr>
              <a:t>Retrieved May 10, 2021, from </a:t>
            </a:r>
            <a:r>
              <a:rPr lang="en-US" sz="1800" b="0" i="0" u="none" strike="noStrike" baseline="0" dirty="0">
                <a:solidFill>
                  <a:srgbClr val="1154CC"/>
                </a:solidFill>
                <a:latin typeface="Times New Roman" panose="02020603050405020304" pitchFamily="18" charset="0"/>
              </a:rPr>
              <a:t>https://pro.arcgis.com/en/proapp/latest/help/analysis/networks/how-to-create-a-usable-network-dataset.htm </a:t>
            </a:r>
          </a:p>
          <a:p>
            <a:r>
              <a:rPr lang="en-US" sz="1800" b="0" i="0" u="none" strike="noStrike" baseline="0" dirty="0">
                <a:solidFill>
                  <a:srgbClr val="323232"/>
                </a:solidFill>
                <a:latin typeface="Times New Roman" panose="02020603050405020304" pitchFamily="18" charset="0"/>
              </a:rPr>
              <a:t>ESRI. (2021). </a:t>
            </a:r>
            <a:r>
              <a:rPr lang="en-US" sz="1800" b="0" i="1" u="none" strike="noStrike" baseline="0" dirty="0">
                <a:solidFill>
                  <a:srgbClr val="323232"/>
                </a:solidFill>
                <a:latin typeface="Times New Roman" panose="02020603050405020304" pitchFamily="18" charset="0"/>
              </a:rPr>
              <a:t>Route. </a:t>
            </a:r>
            <a:r>
              <a:rPr lang="en-US" sz="1800" b="0" i="0" u="none" strike="noStrike" baseline="0" dirty="0">
                <a:solidFill>
                  <a:srgbClr val="000000"/>
                </a:solidFill>
                <a:latin typeface="Times New Roman" panose="02020603050405020304" pitchFamily="18" charset="0"/>
              </a:rPr>
              <a:t>ArcGIS Pro Help. </a:t>
            </a:r>
            <a:r>
              <a:rPr lang="en-US" sz="1800" b="0" i="0" u="none" strike="noStrike" baseline="0" dirty="0">
                <a:solidFill>
                  <a:srgbClr val="323232"/>
                </a:solidFill>
                <a:latin typeface="Times New Roman" panose="02020603050405020304" pitchFamily="18" charset="0"/>
              </a:rPr>
              <a:t>Retrieved May 10, 2021, from </a:t>
            </a:r>
            <a:r>
              <a:rPr lang="en-US" sz="1800" b="0" i="0" u="none" strike="noStrike" baseline="0" dirty="0">
                <a:solidFill>
                  <a:srgbClr val="1154CC"/>
                </a:solidFill>
                <a:latin typeface="Times New Roman" panose="02020603050405020304" pitchFamily="18" charset="0"/>
              </a:rPr>
              <a:t>https://pro.arcgis.com/en/pro-app/latest/arcpy/networkanalyst/route.htm </a:t>
            </a:r>
          </a:p>
          <a:p>
            <a:r>
              <a:rPr lang="en-US" sz="1800" b="0" i="0" u="none" strike="noStrike" baseline="0" dirty="0">
                <a:solidFill>
                  <a:srgbClr val="323232"/>
                </a:solidFill>
                <a:latin typeface="Times New Roman" panose="02020603050405020304" pitchFamily="18" charset="0"/>
              </a:rPr>
              <a:t>De </a:t>
            </a:r>
            <a:r>
              <a:rPr lang="en-US" sz="1800" b="0" i="0" u="none" strike="noStrike" baseline="0" dirty="0" err="1">
                <a:solidFill>
                  <a:srgbClr val="323232"/>
                </a:solidFill>
                <a:latin typeface="Times New Roman" panose="02020603050405020304" pitchFamily="18" charset="0"/>
              </a:rPr>
              <a:t>Neef</a:t>
            </a:r>
            <a:r>
              <a:rPr lang="en-US" sz="1800" b="0" i="0" u="none" strike="noStrike" baseline="0" dirty="0">
                <a:solidFill>
                  <a:srgbClr val="323232"/>
                </a:solidFill>
                <a:latin typeface="Times New Roman" panose="02020603050405020304" pitchFamily="18" charset="0"/>
              </a:rPr>
              <a:t>, M. (2013, May 29). </a:t>
            </a:r>
            <a:r>
              <a:rPr lang="en-US" sz="1800" b="0" i="1" u="none" strike="noStrike" baseline="0" dirty="0">
                <a:solidFill>
                  <a:srgbClr val="323232"/>
                </a:solidFill>
                <a:latin typeface="Times New Roman" panose="02020603050405020304" pitchFamily="18" charset="0"/>
              </a:rPr>
              <a:t>Gradients and cycling: How much harder are STEEPER CLIMBS? </a:t>
            </a:r>
            <a:r>
              <a:rPr lang="en-US" sz="1800" b="0" i="0" u="none" strike="noStrike" baseline="0" dirty="0">
                <a:solidFill>
                  <a:srgbClr val="323232"/>
                </a:solidFill>
                <a:latin typeface="Times New Roman" panose="02020603050405020304" pitchFamily="18" charset="0"/>
              </a:rPr>
              <a:t>The Climbing Cyclist. Retrieved May 10, 2021, from </a:t>
            </a:r>
            <a:r>
              <a:rPr lang="en-US" sz="1800" b="0" i="0" u="none" strike="noStrike" baseline="0" dirty="0">
                <a:solidFill>
                  <a:srgbClr val="1154CC"/>
                </a:solidFill>
                <a:latin typeface="Times New Roman" panose="02020603050405020304" pitchFamily="18" charset="0"/>
              </a:rPr>
              <a:t>http://theclimbingcyclist.com/gradients-and-cycling-how-much-harder-are-steeper-climbs </a:t>
            </a:r>
          </a:p>
          <a:p>
            <a:r>
              <a:rPr lang="en-US" sz="1800" b="0" i="0" u="none" strike="noStrike" baseline="0" dirty="0" err="1">
                <a:solidFill>
                  <a:srgbClr val="323232"/>
                </a:solidFill>
                <a:latin typeface="Times New Roman" panose="02020603050405020304" pitchFamily="18" charset="0"/>
              </a:rPr>
              <a:t>Isenburg</a:t>
            </a:r>
            <a:r>
              <a:rPr lang="en-US" sz="1800" b="0" i="0" u="none" strike="noStrike" baseline="0" dirty="0">
                <a:solidFill>
                  <a:srgbClr val="323232"/>
                </a:solidFill>
                <a:latin typeface="Times New Roman" panose="02020603050405020304" pitchFamily="18" charset="0"/>
              </a:rPr>
              <a:t>, M. (2019). </a:t>
            </a:r>
            <a:r>
              <a:rPr lang="en-US" sz="1800" b="0" i="1" u="none" strike="noStrike" baseline="0" dirty="0">
                <a:solidFill>
                  <a:srgbClr val="323232"/>
                </a:solidFill>
                <a:latin typeface="Times New Roman" panose="02020603050405020304" pitchFamily="18" charset="0"/>
              </a:rPr>
              <a:t>Free and lossless lidar compression</a:t>
            </a:r>
            <a:r>
              <a:rPr lang="en-US" sz="1800" b="0" i="0" u="none" strike="noStrike" baseline="0" dirty="0">
                <a:solidFill>
                  <a:srgbClr val="323232"/>
                </a:solidFill>
                <a:latin typeface="Times New Roman" panose="02020603050405020304" pitchFamily="18" charset="0"/>
              </a:rPr>
              <a:t>. </a:t>
            </a:r>
            <a:r>
              <a:rPr lang="en-US" sz="1800" b="0" i="0" u="none" strike="noStrike" baseline="0" dirty="0" err="1">
                <a:solidFill>
                  <a:srgbClr val="323232"/>
                </a:solidFill>
                <a:latin typeface="Times New Roman" panose="02020603050405020304" pitchFamily="18" charset="0"/>
              </a:rPr>
              <a:t>LASzip</a:t>
            </a:r>
            <a:r>
              <a:rPr lang="en-US" sz="1800" b="0" i="0" u="none" strike="noStrike" baseline="0" dirty="0">
                <a:solidFill>
                  <a:srgbClr val="323232"/>
                </a:solidFill>
                <a:latin typeface="Times New Roman" panose="02020603050405020304" pitchFamily="18" charset="0"/>
              </a:rPr>
              <a:t>. Retrieved December 19, 2021, from </a:t>
            </a:r>
            <a:r>
              <a:rPr lang="en-US" sz="1800" b="0" i="0" u="none" strike="noStrike" baseline="0" dirty="0">
                <a:solidFill>
                  <a:srgbClr val="1154CC"/>
                </a:solidFill>
                <a:latin typeface="Times New Roman" panose="02020603050405020304" pitchFamily="18" charset="0"/>
              </a:rPr>
              <a:t>https://laszip.org/ </a:t>
            </a:r>
          </a:p>
          <a:p>
            <a:r>
              <a:rPr lang="en-US" sz="1800" b="0" i="0" u="none" strike="noStrike" baseline="0" dirty="0">
                <a:solidFill>
                  <a:srgbClr val="323232"/>
                </a:solidFill>
                <a:latin typeface="Times New Roman" panose="02020603050405020304" pitchFamily="18" charset="0"/>
              </a:rPr>
              <a:t>N. </a:t>
            </a:r>
            <a:r>
              <a:rPr lang="en-US" sz="1800" b="0" i="0" u="none" strike="noStrike" baseline="0" dirty="0" err="1">
                <a:solidFill>
                  <a:srgbClr val="323232"/>
                </a:solidFill>
                <a:latin typeface="Times New Roman" panose="02020603050405020304" pitchFamily="18" charset="0"/>
              </a:rPr>
              <a:t>Bolten</a:t>
            </a:r>
            <a:r>
              <a:rPr lang="en-US" sz="1800" b="0" i="0" u="none" strike="noStrike" baseline="0" dirty="0">
                <a:solidFill>
                  <a:srgbClr val="323232"/>
                </a:solidFill>
                <a:latin typeface="Times New Roman" panose="02020603050405020304" pitchFamily="18" charset="0"/>
              </a:rPr>
              <a:t>, S. Mukherjee, V. </a:t>
            </a:r>
            <a:r>
              <a:rPr lang="en-US" sz="1800" b="0" i="0" u="none" strike="noStrike" baseline="0" dirty="0" err="1">
                <a:solidFill>
                  <a:srgbClr val="323232"/>
                </a:solidFill>
                <a:latin typeface="Times New Roman" panose="02020603050405020304" pitchFamily="18" charset="0"/>
              </a:rPr>
              <a:t>Sipeeva</a:t>
            </a:r>
            <a:r>
              <a:rPr lang="en-US" sz="1800" b="0" i="0" u="none" strike="noStrike" baseline="0" dirty="0">
                <a:solidFill>
                  <a:srgbClr val="323232"/>
                </a:solidFill>
                <a:latin typeface="Times New Roman" panose="02020603050405020304" pitchFamily="18" charset="0"/>
              </a:rPr>
              <a:t>, A. </a:t>
            </a:r>
            <a:r>
              <a:rPr lang="en-US" sz="1800" b="0" i="0" u="none" strike="noStrike" baseline="0" dirty="0" err="1">
                <a:solidFill>
                  <a:srgbClr val="323232"/>
                </a:solidFill>
                <a:latin typeface="Times New Roman" panose="02020603050405020304" pitchFamily="18" charset="0"/>
              </a:rPr>
              <a:t>Tanweer</a:t>
            </a:r>
            <a:r>
              <a:rPr lang="en-US" sz="1800" b="0" i="0" u="none" strike="noStrike" baseline="0" dirty="0">
                <a:solidFill>
                  <a:srgbClr val="323232"/>
                </a:solidFill>
                <a:latin typeface="Times New Roman" panose="02020603050405020304" pitchFamily="18" charset="0"/>
              </a:rPr>
              <a:t> and A. Caspi, "A pedestrian-centered data approach for equitable access to urban infrastructure environments," in </a:t>
            </a:r>
            <a:r>
              <a:rPr lang="en-US" sz="1800" b="0" i="1" u="none" strike="noStrike" baseline="0" dirty="0">
                <a:solidFill>
                  <a:srgbClr val="323232"/>
                </a:solidFill>
                <a:latin typeface="Times New Roman" panose="02020603050405020304" pitchFamily="18" charset="0"/>
              </a:rPr>
              <a:t>IBM Journal of Research and Development</a:t>
            </a:r>
            <a:r>
              <a:rPr lang="en-US" sz="1800" b="0" i="0" u="none" strike="noStrike" baseline="0" dirty="0">
                <a:solidFill>
                  <a:srgbClr val="323232"/>
                </a:solidFill>
                <a:latin typeface="Times New Roman" panose="02020603050405020304" pitchFamily="18" charset="0"/>
              </a:rPr>
              <a:t>, vol. 61, no. 6, pp. 10:1-10:12, 1 Nov.-Dec. 2017, </a:t>
            </a:r>
            <a:r>
              <a:rPr lang="en-US" sz="1800" b="0" i="0" u="none" strike="noStrike" baseline="0" dirty="0" err="1">
                <a:solidFill>
                  <a:srgbClr val="323232"/>
                </a:solidFill>
                <a:latin typeface="Times New Roman" panose="02020603050405020304" pitchFamily="18" charset="0"/>
              </a:rPr>
              <a:t>doi</a:t>
            </a:r>
            <a:r>
              <a:rPr lang="en-US" sz="1800" b="0" i="0" u="none" strike="noStrike" baseline="0" dirty="0">
                <a:solidFill>
                  <a:srgbClr val="323232"/>
                </a:solidFill>
                <a:latin typeface="Times New Roman" panose="02020603050405020304" pitchFamily="18" charset="0"/>
              </a:rPr>
              <a:t>: 10.1147/JRD.2017.2736279. </a:t>
            </a:r>
            <a:endParaRPr lang="en-US" sz="1800" b="0" i="0" u="none" strike="noStrike" baseline="0" dirty="0">
              <a:solidFill>
                <a:srgbClr val="000000"/>
              </a:solidFill>
              <a:latin typeface="Arial" panose="020B0604020202020204" pitchFamily="34" charset="0"/>
            </a:endParaRPr>
          </a:p>
          <a:p>
            <a:r>
              <a:rPr lang="en-US" sz="1800" b="0" i="0" u="none" strike="noStrike" baseline="0" dirty="0">
                <a:solidFill>
                  <a:srgbClr val="323232"/>
                </a:solidFill>
                <a:latin typeface="Times New Roman" panose="02020603050405020304" pitchFamily="18" charset="0"/>
              </a:rPr>
              <a:t>Python Software Foundation. (2021, July). </a:t>
            </a:r>
            <a:r>
              <a:rPr lang="en-US" sz="1800" b="0" i="1" u="none" strike="noStrike" baseline="0" dirty="0">
                <a:solidFill>
                  <a:srgbClr val="323232"/>
                </a:solidFill>
                <a:latin typeface="Times New Roman" panose="02020603050405020304" pitchFamily="18" charset="0"/>
              </a:rPr>
              <a:t>Developer Interface</a:t>
            </a:r>
            <a:r>
              <a:rPr lang="en-US" sz="1800" b="0" i="0" u="none" strike="noStrike" baseline="0" dirty="0">
                <a:solidFill>
                  <a:srgbClr val="323232"/>
                </a:solidFill>
                <a:latin typeface="Times New Roman" panose="02020603050405020304" pitchFamily="18" charset="0"/>
              </a:rPr>
              <a:t>. Requests: HTTP for humans™¶. Retrieved December 19, 2021, from </a:t>
            </a:r>
            <a:r>
              <a:rPr lang="en-US" sz="1800" b="0" i="0" u="none" strike="noStrike" baseline="0" dirty="0">
                <a:solidFill>
                  <a:srgbClr val="1154CC"/>
                </a:solidFill>
                <a:latin typeface="Times New Roman" panose="02020603050405020304" pitchFamily="18" charset="0"/>
              </a:rPr>
              <a:t>https://docs.python-requests.org/en/latest/ </a:t>
            </a:r>
          </a:p>
          <a:p>
            <a:r>
              <a:rPr lang="en-US" sz="1800" b="0" i="0" u="none" strike="noStrike" baseline="0" dirty="0">
                <a:solidFill>
                  <a:srgbClr val="000000"/>
                </a:solidFill>
                <a:latin typeface="Times New Roman" panose="02020603050405020304" pitchFamily="18" charset="0"/>
              </a:rPr>
              <a:t>Metropolitan Council. (2020, March 3). Road centerlines (Geospatial Advisory Council Schema). Retrieved May 10, 2021, from </a:t>
            </a:r>
            <a:r>
              <a:rPr lang="en-US" sz="1800" b="0" i="0" u="none" strike="noStrike" baseline="0" dirty="0">
                <a:solidFill>
                  <a:srgbClr val="1154CC"/>
                </a:solidFill>
                <a:latin typeface="Times New Roman" panose="02020603050405020304" pitchFamily="18" charset="0"/>
              </a:rPr>
              <a:t>https://gisdata.mn.gov/dataset/us-mn-state-metrogis-trans-road-centerlines-gac </a:t>
            </a:r>
          </a:p>
          <a:p>
            <a:r>
              <a:rPr lang="en-US" sz="1800" b="0" i="0" u="none" strike="noStrike" baseline="0" dirty="0">
                <a:solidFill>
                  <a:srgbClr val="000000"/>
                </a:solidFill>
                <a:latin typeface="Times New Roman" panose="02020603050405020304" pitchFamily="18" charset="0"/>
              </a:rPr>
              <a:t>U.S. Geological Survey. (2004, January 5). Minnesota digital elevation model - 30 meter resolution. Retrieved May 10, 2021, from </a:t>
            </a:r>
            <a:r>
              <a:rPr lang="en-US" sz="1800" b="0" i="0" u="none" strike="noStrike" baseline="0" dirty="0">
                <a:solidFill>
                  <a:srgbClr val="1154CC"/>
                </a:solidFill>
                <a:latin typeface="Times New Roman" panose="02020603050405020304" pitchFamily="18" charset="0"/>
              </a:rPr>
              <a:t>https://gisdata.mn.gov/dataset/elev-30m-digital-elevation-model </a:t>
            </a:r>
          </a:p>
          <a:p>
            <a:r>
              <a:rPr lang="en-US" sz="1800" b="0" i="0" u="none" strike="noStrike" baseline="0" dirty="0">
                <a:solidFill>
                  <a:srgbClr val="323232"/>
                </a:solidFill>
                <a:latin typeface="Times New Roman" panose="02020603050405020304" pitchFamily="18" charset="0"/>
              </a:rPr>
              <a:t>TASKAR Research Center, (2016). </a:t>
            </a:r>
            <a:r>
              <a:rPr lang="en-US" sz="1800" b="0" i="1" u="none" strike="noStrike" baseline="0" dirty="0" err="1">
                <a:solidFill>
                  <a:srgbClr val="323232"/>
                </a:solidFill>
                <a:latin typeface="Times New Roman" panose="02020603050405020304" pitchFamily="18" charset="0"/>
              </a:rPr>
              <a:t>Accessmap</a:t>
            </a:r>
            <a:r>
              <a:rPr lang="en-US" sz="1800" b="0" i="0" u="none" strike="noStrike" baseline="0" dirty="0">
                <a:solidFill>
                  <a:srgbClr val="323232"/>
                </a:solidFill>
                <a:latin typeface="Times New Roman" panose="02020603050405020304" pitchFamily="18" charset="0"/>
              </a:rPr>
              <a:t>. University of Washington. Retrieved December 19, 2021, from </a:t>
            </a:r>
            <a:r>
              <a:rPr lang="en-US" sz="1800" b="0" i="0" u="none" strike="noStrike" baseline="0" dirty="0">
                <a:solidFill>
                  <a:srgbClr val="1154CC"/>
                </a:solidFill>
                <a:latin typeface="Times New Roman" panose="02020603050405020304" pitchFamily="18" charset="0"/>
              </a:rPr>
              <a:t>https://www.accessmap.io/ </a:t>
            </a:r>
          </a:p>
          <a:p>
            <a:r>
              <a:rPr lang="en-US" sz="1800" b="0" i="0" u="none" strike="noStrike" baseline="0" dirty="0">
                <a:solidFill>
                  <a:srgbClr val="323232"/>
                </a:solidFill>
                <a:latin typeface="Times New Roman" panose="02020603050405020304" pitchFamily="18" charset="0"/>
              </a:rPr>
              <a:t>The Land Management Information Center, MN Planning (2012). (Hennepin County LAZ tile data) [FTP Server]). Minnesota: MN DNR. Retrieved October 20, 2021 from </a:t>
            </a:r>
            <a:r>
              <a:rPr lang="en-US" sz="1800" b="0" i="0" u="none" strike="noStrike" baseline="0" dirty="0">
                <a:solidFill>
                  <a:srgbClr val="1154CC"/>
                </a:solidFill>
                <a:latin typeface="Times New Roman" panose="02020603050405020304" pitchFamily="18" charset="0"/>
              </a:rPr>
              <a:t>https://resources.gisdata.mn.gov/pub/data/elevation/lidar/county/hennepin/laz/ </a:t>
            </a:r>
            <a:endParaRPr lang="en-US" dirty="0"/>
          </a:p>
        </p:txBody>
      </p:sp>
    </p:spTree>
    <p:extLst>
      <p:ext uri="{BB962C8B-B14F-4D97-AF65-F5344CB8AC3E}">
        <p14:creationId xmlns:p14="http://schemas.microsoft.com/office/powerpoint/2010/main" val="3542690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4178C-345B-434F-A7A5-998B03E1BE5A}"/>
              </a:ext>
            </a:extLst>
          </p:cNvPr>
          <p:cNvSpPr>
            <a:spLocks noGrp="1"/>
          </p:cNvSpPr>
          <p:nvPr>
            <p:ph type="title"/>
          </p:nvPr>
        </p:nvSpPr>
        <p:spPr>
          <a:xfrm>
            <a:off x="709612" y="1793018"/>
            <a:ext cx="10772775" cy="2938007"/>
          </a:xfrm>
        </p:spPr>
        <p:txBody>
          <a:bodyPr>
            <a:normAutofit fontScale="90000"/>
          </a:bodyPr>
          <a:lstStyle/>
          <a:p>
            <a:pPr algn="ctr"/>
            <a:r>
              <a:rPr lang="en-US" sz="4400" b="1" i="0" u="none" strike="noStrike" baseline="0" dirty="0">
                <a:solidFill>
                  <a:srgbClr val="000000"/>
                </a:solidFill>
                <a:latin typeface="Times New Roman" panose="02020603050405020304" pitchFamily="18" charset="0"/>
              </a:rPr>
              <a:t>Objective: </a:t>
            </a:r>
            <a:br>
              <a:rPr lang="en-US" sz="4400" b="1" i="0" u="none" strike="noStrike" baseline="0" dirty="0">
                <a:solidFill>
                  <a:srgbClr val="000000"/>
                </a:solidFill>
                <a:latin typeface="Times New Roman" panose="02020603050405020304" pitchFamily="18" charset="0"/>
              </a:rPr>
            </a:br>
            <a:r>
              <a:rPr lang="en-US" sz="4400" b="0" i="0" u="none" strike="noStrike" baseline="0" dirty="0">
                <a:solidFill>
                  <a:srgbClr val="000000"/>
                </a:solidFill>
                <a:latin typeface="Times New Roman" panose="02020603050405020304" pitchFamily="18" charset="0"/>
              </a:rPr>
              <a:t>UMN proxy using street instead of sidewalk data with endpoints and weighted parameters for slope and distance</a:t>
            </a:r>
            <a:br>
              <a:rPr lang="en-US" b="0" i="0" u="none" strike="noStrike" baseline="0" dirty="0">
                <a:solidFill>
                  <a:srgbClr val="000000"/>
                </a:solidFill>
                <a:latin typeface="Times New Roman" panose="02020603050405020304" pitchFamily="18" charset="0"/>
              </a:rPr>
            </a:br>
            <a:endParaRPr lang="en-US" dirty="0"/>
          </a:p>
        </p:txBody>
      </p:sp>
    </p:spTree>
    <p:extLst>
      <p:ext uri="{BB962C8B-B14F-4D97-AF65-F5344CB8AC3E}">
        <p14:creationId xmlns:p14="http://schemas.microsoft.com/office/powerpoint/2010/main" val="3094485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4ABED0-D718-403F-8B7F-B377A143CC53}"/>
              </a:ext>
            </a:extLst>
          </p:cNvPr>
          <p:cNvSpPr>
            <a:spLocks noGrp="1"/>
          </p:cNvSpPr>
          <p:nvPr>
            <p:ph idx="1"/>
          </p:nvPr>
        </p:nvSpPr>
        <p:spPr>
          <a:xfrm>
            <a:off x="584642" y="966279"/>
            <a:ext cx="11715517" cy="3766185"/>
          </a:xfrm>
        </p:spPr>
        <p:txBody>
          <a:bodyPr>
            <a:normAutofit/>
          </a:bodyPr>
          <a:lstStyle/>
          <a:p>
            <a:pPr marL="0" indent="0">
              <a:buNone/>
            </a:pPr>
            <a:r>
              <a:rPr lang="en-US" sz="2800" b="1" dirty="0">
                <a:solidFill>
                  <a:srgbClr val="000000"/>
                </a:solidFill>
                <a:latin typeface="Times New Roman" panose="02020603050405020304" pitchFamily="18" charset="0"/>
              </a:rPr>
              <a:t>Spring 2021 V 1.0: </a:t>
            </a:r>
            <a:r>
              <a:rPr lang="en-US" sz="2800" b="1" u="none" strike="noStrike" baseline="0" dirty="0">
                <a:solidFill>
                  <a:srgbClr val="000000"/>
                </a:solidFill>
                <a:latin typeface="Times New Roman" panose="02020603050405020304" pitchFamily="18" charset="0"/>
              </a:rPr>
              <a:t>met the primitive criteria for these objectives</a:t>
            </a:r>
          </a:p>
          <a:p>
            <a:pPr marL="0" indent="0">
              <a:buNone/>
            </a:pPr>
            <a:r>
              <a:rPr lang="en-US" sz="2800" b="1" dirty="0">
                <a:solidFill>
                  <a:srgbClr val="000000"/>
                </a:solidFill>
                <a:latin typeface="Times New Roman" panose="02020603050405020304" pitchFamily="18" charset="0"/>
              </a:rPr>
              <a:t>	</a:t>
            </a:r>
            <a:r>
              <a:rPr lang="en-US" sz="2800" dirty="0">
                <a:solidFill>
                  <a:srgbClr val="000000"/>
                </a:solidFill>
                <a:latin typeface="Times New Roman" panose="02020603050405020304" pitchFamily="18" charset="0"/>
              </a:rPr>
              <a:t>Reasons for improvement on V 1.0: </a:t>
            </a:r>
            <a:r>
              <a:rPr lang="en-US" sz="2800" i="0" dirty="0">
                <a:solidFill>
                  <a:srgbClr val="000000"/>
                </a:solidFill>
                <a:latin typeface="Times New Roman" panose="02020603050405020304" pitchFamily="18" charset="0"/>
              </a:rPr>
              <a:t>Not adjustable</a:t>
            </a:r>
            <a:r>
              <a:rPr lang="en-US" sz="2800" dirty="0">
                <a:solidFill>
                  <a:srgbClr val="000000"/>
                </a:solidFill>
                <a:latin typeface="Times New Roman" panose="02020603050405020304" pitchFamily="18" charset="0"/>
              </a:rPr>
              <a:t>, l</a:t>
            </a:r>
            <a:r>
              <a:rPr lang="en-US" sz="2800" i="0" dirty="0">
                <a:solidFill>
                  <a:srgbClr val="000000"/>
                </a:solidFill>
                <a:latin typeface="Times New Roman" panose="02020603050405020304" pitchFamily="18" charset="0"/>
              </a:rPr>
              <a:t>arge numeric inaccuracy</a:t>
            </a:r>
          </a:p>
          <a:p>
            <a:pPr lvl="2"/>
            <a:endParaRPr lang="en-US" sz="2800" b="1" i="0" dirty="0">
              <a:solidFill>
                <a:srgbClr val="000000"/>
              </a:solidFill>
              <a:latin typeface="Times New Roman" panose="02020603050405020304" pitchFamily="18" charset="0"/>
            </a:endParaRPr>
          </a:p>
          <a:p>
            <a:pPr marL="0" lvl="2" indent="0">
              <a:buNone/>
            </a:pPr>
            <a:r>
              <a:rPr lang="en-US" sz="2800" b="1" i="0" dirty="0">
                <a:solidFill>
                  <a:srgbClr val="000000"/>
                </a:solidFill>
                <a:latin typeface="Times New Roman" panose="02020603050405020304" pitchFamily="18" charset="0"/>
              </a:rPr>
              <a:t>Planned improvements for V 2.0 (this version)</a:t>
            </a:r>
          </a:p>
          <a:p>
            <a:pPr marL="0" lvl="2" indent="0">
              <a:buNone/>
            </a:pPr>
            <a:r>
              <a:rPr lang="en-US" sz="2800" b="1" i="0" dirty="0">
                <a:solidFill>
                  <a:srgbClr val="000000"/>
                </a:solidFill>
                <a:latin typeface="Times New Roman" panose="02020603050405020304" pitchFamily="18" charset="0"/>
              </a:rPr>
              <a:t>	</a:t>
            </a:r>
            <a:r>
              <a:rPr lang="en-US" sz="2800" i="0" dirty="0">
                <a:solidFill>
                  <a:srgbClr val="000000"/>
                </a:solidFill>
                <a:latin typeface="Times New Roman" panose="02020603050405020304" pitchFamily="18" charset="0"/>
              </a:rPr>
              <a:t>User customization, more accurate energy calculations, added restrictions</a:t>
            </a:r>
          </a:p>
          <a:p>
            <a:endParaRPr lang="en-US" dirty="0"/>
          </a:p>
        </p:txBody>
      </p:sp>
      <p:pic>
        <p:nvPicPr>
          <p:cNvPr id="4" name="Picture 3">
            <a:extLst>
              <a:ext uri="{FF2B5EF4-FFF2-40B4-BE49-F238E27FC236}">
                <a16:creationId xmlns:a16="http://schemas.microsoft.com/office/drawing/2014/main" id="{37647227-CF63-46B5-89C8-95D7D4C0C99A}"/>
              </a:ext>
            </a:extLst>
          </p:cNvPr>
          <p:cNvPicPr>
            <a:picLocks noChangeAspect="1"/>
          </p:cNvPicPr>
          <p:nvPr/>
        </p:nvPicPr>
        <p:blipFill>
          <a:blip r:embed="rId3"/>
          <a:stretch>
            <a:fillRect/>
          </a:stretch>
        </p:blipFill>
        <p:spPr>
          <a:xfrm>
            <a:off x="4284203" y="3825256"/>
            <a:ext cx="2942507" cy="2853788"/>
          </a:xfrm>
          <a:prstGeom prst="rect">
            <a:avLst/>
          </a:prstGeom>
        </p:spPr>
      </p:pic>
      <p:sp>
        <p:nvSpPr>
          <p:cNvPr id="5" name="Title 1">
            <a:extLst>
              <a:ext uri="{FF2B5EF4-FFF2-40B4-BE49-F238E27FC236}">
                <a16:creationId xmlns:a16="http://schemas.microsoft.com/office/drawing/2014/main" id="{59B4CEFB-4C02-4DE1-B3BB-4C1371A782B2}"/>
              </a:ext>
            </a:extLst>
          </p:cNvPr>
          <p:cNvSpPr txBox="1">
            <a:spLocks/>
          </p:cNvSpPr>
          <p:nvPr/>
        </p:nvSpPr>
        <p:spPr>
          <a:xfrm>
            <a:off x="0" y="254643"/>
            <a:ext cx="10772775" cy="118996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6000" dirty="0">
                <a:latin typeface="Times New Roman" panose="02020603050405020304" pitchFamily="18" charset="0"/>
                <a:cs typeface="Times New Roman" panose="02020603050405020304" pitchFamily="18" charset="0"/>
              </a:rPr>
              <a:t>Background</a:t>
            </a:r>
            <a:br>
              <a:rPr lang="en-US" dirty="0"/>
            </a:br>
            <a:endParaRPr lang="en-US" dirty="0"/>
          </a:p>
        </p:txBody>
      </p:sp>
    </p:spTree>
    <p:extLst>
      <p:ext uri="{BB962C8B-B14F-4D97-AF65-F5344CB8AC3E}">
        <p14:creationId xmlns:p14="http://schemas.microsoft.com/office/powerpoint/2010/main" val="341224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78A2EC-EDE1-409B-8B9A-8154E85975FC}"/>
              </a:ext>
            </a:extLst>
          </p:cNvPr>
          <p:cNvSpPr/>
          <p:nvPr/>
        </p:nvSpPr>
        <p:spPr>
          <a:xfrm>
            <a:off x="8868155" y="256891"/>
            <a:ext cx="2562226" cy="6385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729F087-BACB-4F9C-A861-E427A4EF48CB}"/>
              </a:ext>
            </a:extLst>
          </p:cNvPr>
          <p:cNvSpPr>
            <a:spLocks noGrp="1"/>
          </p:cNvSpPr>
          <p:nvPr>
            <p:ph idx="1"/>
          </p:nvPr>
        </p:nvSpPr>
        <p:spPr>
          <a:xfrm>
            <a:off x="676655" y="1659148"/>
            <a:ext cx="10753725" cy="4523831"/>
          </a:xfrm>
        </p:spPr>
        <p:txBody>
          <a:bodyPr>
            <a:noAutofit/>
          </a:bodyPr>
          <a:lstStyle/>
          <a:p>
            <a:pPr marL="0" indent="0">
              <a:buNone/>
            </a:pPr>
            <a:r>
              <a:rPr lang="en-US" sz="3600" b="1" i="0" u="none" strike="noStrike" baseline="0" dirty="0">
                <a:solidFill>
                  <a:srgbClr val="000000"/>
                </a:solidFill>
                <a:latin typeface="Times New Roman" panose="02020603050405020304" pitchFamily="18" charset="0"/>
              </a:rPr>
              <a:t>Road Data</a:t>
            </a:r>
            <a:r>
              <a:rPr lang="en-US" sz="3600" b="1" dirty="0">
                <a:solidFill>
                  <a:srgbClr val="000000"/>
                </a:solidFill>
                <a:latin typeface="Times New Roman" panose="02020603050405020304" pitchFamily="18" charset="0"/>
              </a:rPr>
              <a:t>: </a:t>
            </a:r>
            <a:r>
              <a:rPr lang="en-US" sz="3600" dirty="0">
                <a:solidFill>
                  <a:srgbClr val="000000"/>
                </a:solidFill>
                <a:latin typeface="Times New Roman" panose="02020603050405020304" pitchFamily="18" charset="0"/>
              </a:rPr>
              <a:t>Greater Metro counties, UTM-15 NAD-1983, 2020</a:t>
            </a:r>
            <a:endParaRPr lang="en-US" sz="3600" i="0" u="none" strike="noStrike" baseline="0" dirty="0">
              <a:solidFill>
                <a:srgbClr val="000000"/>
              </a:solidFill>
              <a:latin typeface="Times New Roman" panose="02020603050405020304" pitchFamily="18" charset="0"/>
            </a:endParaRPr>
          </a:p>
          <a:p>
            <a:pPr marL="0" indent="0">
              <a:buNone/>
            </a:pPr>
            <a:endParaRPr lang="en-US" sz="3600" b="0" i="0" u="none" strike="noStrike" baseline="0" dirty="0">
              <a:solidFill>
                <a:srgbClr val="000000"/>
              </a:solidFill>
              <a:latin typeface="Times New Roman" panose="02020603050405020304" pitchFamily="18" charset="0"/>
            </a:endParaRPr>
          </a:p>
          <a:p>
            <a:pPr marL="0" indent="0">
              <a:buNone/>
            </a:pPr>
            <a:r>
              <a:rPr lang="en-US" sz="3600" b="1" i="0" u="none" strike="noStrike" baseline="0" dirty="0">
                <a:solidFill>
                  <a:srgbClr val="000000"/>
                </a:solidFill>
                <a:latin typeface="Times New Roman" panose="02020603050405020304" pitchFamily="18" charset="0"/>
              </a:rPr>
              <a:t>DEM Data: </a:t>
            </a:r>
            <a:r>
              <a:rPr lang="en-US" sz="3600" i="0" u="none" strike="noStrike" baseline="0" dirty="0">
                <a:solidFill>
                  <a:srgbClr val="000000"/>
                </a:solidFill>
                <a:latin typeface="Times New Roman" panose="02020603050405020304" pitchFamily="18" charset="0"/>
              </a:rPr>
              <a:t>1:24000 from USGS, 30m resolution</a:t>
            </a:r>
          </a:p>
          <a:p>
            <a:pPr marL="0" indent="0">
              <a:buNone/>
            </a:pPr>
            <a:endParaRPr lang="en-US" sz="3600" b="0" i="0" u="none" strike="noStrike" baseline="0" dirty="0">
              <a:solidFill>
                <a:srgbClr val="000000"/>
              </a:solidFill>
              <a:latin typeface="Times New Roman" panose="02020603050405020304" pitchFamily="18" charset="0"/>
            </a:endParaRPr>
          </a:p>
          <a:p>
            <a:pPr marL="0" indent="0">
              <a:buNone/>
            </a:pPr>
            <a:r>
              <a:rPr lang="en-US" sz="3600" b="1" i="0" u="none" strike="noStrike" baseline="0" dirty="0">
                <a:solidFill>
                  <a:srgbClr val="000000"/>
                </a:solidFill>
                <a:latin typeface="Times New Roman" panose="02020603050405020304" pitchFamily="18" charset="0"/>
              </a:rPr>
              <a:t>LAS Data: </a:t>
            </a:r>
            <a:r>
              <a:rPr lang="en-US" sz="3600" i="0" u="none" strike="noStrike" baseline="0" dirty="0">
                <a:solidFill>
                  <a:srgbClr val="000000"/>
                </a:solidFill>
                <a:latin typeface="Times New Roman" panose="02020603050405020304" pitchFamily="18" charset="0"/>
              </a:rPr>
              <a:t>MNDNR, 12 ‘tiles’</a:t>
            </a:r>
            <a:endParaRPr lang="en-US" sz="3600" dirty="0"/>
          </a:p>
        </p:txBody>
      </p:sp>
      <p:pic>
        <p:nvPicPr>
          <p:cNvPr id="1028" name="Picture 4" descr="Welcome - Minnesota Geospatial Commons">
            <a:extLst>
              <a:ext uri="{FF2B5EF4-FFF2-40B4-BE49-F238E27FC236}">
                <a16:creationId xmlns:a16="http://schemas.microsoft.com/office/drawing/2014/main" id="{075B7EA6-489A-410C-ACD5-B7FAEF9C3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8155" y="256891"/>
            <a:ext cx="2562225" cy="7334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491845D-A2D1-4804-9EE8-3B34906812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7189" y="285465"/>
            <a:ext cx="1690687" cy="67627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9B42CF64-EF45-4549-8F62-C7115F77216B}"/>
              </a:ext>
            </a:extLst>
          </p:cNvPr>
          <p:cNvSpPr txBox="1">
            <a:spLocks/>
          </p:cNvSpPr>
          <p:nvPr/>
        </p:nvSpPr>
        <p:spPr>
          <a:xfrm>
            <a:off x="0" y="254643"/>
            <a:ext cx="10772775" cy="118996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6000" dirty="0">
                <a:latin typeface="Times New Roman" panose="02020603050405020304" pitchFamily="18" charset="0"/>
                <a:cs typeface="Times New Roman" panose="02020603050405020304" pitchFamily="18" charset="0"/>
              </a:rPr>
              <a:t>Methods Data</a:t>
            </a:r>
            <a:br>
              <a:rPr lang="en-US" dirty="0"/>
            </a:br>
            <a:endParaRPr lang="en-US" dirty="0"/>
          </a:p>
        </p:txBody>
      </p:sp>
    </p:spTree>
    <p:extLst>
      <p:ext uri="{BB962C8B-B14F-4D97-AF65-F5344CB8AC3E}">
        <p14:creationId xmlns:p14="http://schemas.microsoft.com/office/powerpoint/2010/main" val="1434820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5086C3-430A-403F-BE5E-2040D08994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106" y="662055"/>
            <a:ext cx="11332260" cy="5939604"/>
          </a:xfrm>
          <a:prstGeom prst="rect">
            <a:avLst/>
          </a:prstGeom>
        </p:spPr>
      </p:pic>
      <p:sp>
        <p:nvSpPr>
          <p:cNvPr id="6" name="Title 1">
            <a:extLst>
              <a:ext uri="{FF2B5EF4-FFF2-40B4-BE49-F238E27FC236}">
                <a16:creationId xmlns:a16="http://schemas.microsoft.com/office/drawing/2014/main" id="{A948927B-D4EA-45BD-AA1C-FDAA87A207C7}"/>
              </a:ext>
            </a:extLst>
          </p:cNvPr>
          <p:cNvSpPr txBox="1">
            <a:spLocks/>
          </p:cNvSpPr>
          <p:nvPr/>
        </p:nvSpPr>
        <p:spPr>
          <a:xfrm>
            <a:off x="0" y="254643"/>
            <a:ext cx="10772775" cy="118996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6000" dirty="0">
                <a:latin typeface="Times New Roman" panose="02020603050405020304" pitchFamily="18" charset="0"/>
                <a:cs typeface="Times New Roman" panose="02020603050405020304" pitchFamily="18" charset="0"/>
              </a:rPr>
              <a:t>Methods Diagram</a:t>
            </a:r>
            <a:br>
              <a:rPr lang="en-US" dirty="0"/>
            </a:br>
            <a:endParaRPr lang="en-US" dirty="0"/>
          </a:p>
        </p:txBody>
      </p:sp>
    </p:spTree>
    <p:extLst>
      <p:ext uri="{BB962C8B-B14F-4D97-AF65-F5344CB8AC3E}">
        <p14:creationId xmlns:p14="http://schemas.microsoft.com/office/powerpoint/2010/main" val="148224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29F087-BACB-4F9C-A861-E427A4EF48CB}"/>
              </a:ext>
            </a:extLst>
          </p:cNvPr>
          <p:cNvSpPr>
            <a:spLocks noGrp="1"/>
          </p:cNvSpPr>
          <p:nvPr>
            <p:ph idx="1"/>
          </p:nvPr>
        </p:nvSpPr>
        <p:spPr>
          <a:xfrm>
            <a:off x="192510" y="964107"/>
            <a:ext cx="11806979" cy="4348673"/>
          </a:xfrm>
        </p:spPr>
        <p:txBody>
          <a:bodyPr>
            <a:normAutofit/>
          </a:bodyPr>
          <a:lstStyle/>
          <a:p>
            <a:pPr>
              <a:buFont typeface="Arial" panose="020B0604020202020204" pitchFamily="34" charset="0"/>
              <a:buChar char="•"/>
            </a:pPr>
            <a:r>
              <a:rPr lang="en-US" sz="2800" dirty="0">
                <a:solidFill>
                  <a:srgbClr val="000000"/>
                </a:solidFill>
                <a:latin typeface="Times New Roman" panose="02020603050405020304" pitchFamily="18" charset="0"/>
                <a:cs typeface="Times New Roman" panose="02020603050405020304" pitchFamily="18" charset="0"/>
              </a:rPr>
              <a:t> Modules </a:t>
            </a:r>
            <a:r>
              <a:rPr lang="en-US" sz="2800" b="0" i="0" u="none" strike="noStrike" baseline="0" dirty="0">
                <a:solidFill>
                  <a:srgbClr val="000000"/>
                </a:solidFill>
                <a:latin typeface="Times New Roman" panose="02020603050405020304" pitchFamily="18" charset="0"/>
                <a:cs typeface="Times New Roman" panose="02020603050405020304" pitchFamily="18" charset="0"/>
              </a:rPr>
              <a:t>for the project: </a:t>
            </a:r>
            <a:r>
              <a:rPr lang="en-US" sz="2800" b="1" i="0" u="none" strike="noStrike" baseline="0" dirty="0" err="1">
                <a:solidFill>
                  <a:srgbClr val="000000"/>
                </a:solidFill>
                <a:latin typeface="Times New Roman" panose="02020603050405020304" pitchFamily="18" charset="0"/>
                <a:cs typeface="Times New Roman" panose="02020603050405020304" pitchFamily="18" charset="0"/>
              </a:rPr>
              <a:t>arcpy</a:t>
            </a:r>
            <a:r>
              <a:rPr lang="en-US" sz="2800" b="1" i="0" u="none" strike="noStrike" baseline="0" dirty="0">
                <a:solidFill>
                  <a:srgbClr val="000000"/>
                </a:solidFill>
                <a:latin typeface="Times New Roman" panose="02020603050405020304" pitchFamily="18" charset="0"/>
                <a:cs typeface="Times New Roman" panose="02020603050405020304" pitchFamily="18" charset="0"/>
              </a:rPr>
              <a:t>, requests, </a:t>
            </a:r>
            <a:r>
              <a:rPr lang="en-US" sz="2800" b="1" i="0" u="none" strike="noStrike" baseline="0" dirty="0" err="1">
                <a:solidFill>
                  <a:srgbClr val="000000"/>
                </a:solidFill>
                <a:latin typeface="Times New Roman" panose="02020603050405020304" pitchFamily="18" charset="0"/>
                <a:cs typeface="Times New Roman" panose="02020603050405020304" pitchFamily="18" charset="0"/>
              </a:rPr>
              <a:t>json</a:t>
            </a:r>
            <a:r>
              <a:rPr lang="en-US" sz="2800" b="1" i="0" u="none" strike="noStrike" baseline="0" dirty="0">
                <a:solidFill>
                  <a:srgbClr val="000000"/>
                </a:solidFill>
                <a:latin typeface="Times New Roman" panose="02020603050405020304" pitchFamily="18" charset="0"/>
                <a:cs typeface="Times New Roman" panose="02020603050405020304" pitchFamily="18" charset="0"/>
              </a:rPr>
              <a:t>, </a:t>
            </a:r>
            <a:r>
              <a:rPr lang="en-US" sz="2800" b="1" i="0" u="none" strike="noStrike" baseline="0" dirty="0" err="1">
                <a:solidFill>
                  <a:srgbClr val="000000"/>
                </a:solidFill>
                <a:latin typeface="Times New Roman" panose="02020603050405020304" pitchFamily="18" charset="0"/>
                <a:cs typeface="Times New Roman" panose="02020603050405020304" pitchFamily="18" charset="0"/>
              </a:rPr>
              <a:t>zipfile</a:t>
            </a:r>
            <a:r>
              <a:rPr lang="en-US" sz="2800" b="1" i="0" u="none" strike="noStrike" baseline="0" dirty="0">
                <a:solidFill>
                  <a:srgbClr val="000000"/>
                </a:solidFill>
                <a:latin typeface="Times New Roman" panose="02020603050405020304" pitchFamily="18" charset="0"/>
                <a:cs typeface="Times New Roman" panose="02020603050405020304" pitchFamily="18" charset="0"/>
              </a:rPr>
              <a:t>, </a:t>
            </a:r>
            <a:r>
              <a:rPr lang="en-US" sz="2800" b="1" i="0" u="none" strike="noStrike" baseline="0" dirty="0" err="1">
                <a:solidFill>
                  <a:srgbClr val="000000"/>
                </a:solidFill>
                <a:latin typeface="Times New Roman" panose="02020603050405020304" pitchFamily="18" charset="0"/>
                <a:cs typeface="Times New Roman" panose="02020603050405020304" pitchFamily="18" charset="0"/>
              </a:rPr>
              <a:t>geopy</a:t>
            </a:r>
            <a:r>
              <a:rPr lang="en-US" sz="2800" b="1" i="0" u="none" strike="noStrike" baseline="0" dirty="0">
                <a:solidFill>
                  <a:srgbClr val="000000"/>
                </a:solidFill>
                <a:latin typeface="Times New Roman" panose="02020603050405020304" pitchFamily="18" charset="0"/>
                <a:cs typeface="Times New Roman" panose="02020603050405020304" pitchFamily="18" charset="0"/>
              </a:rPr>
              <a:t>, and </a:t>
            </a:r>
            <a:r>
              <a:rPr lang="en-US" sz="2800" b="1" i="0" u="none" strike="noStrike" baseline="0" dirty="0" err="1">
                <a:solidFill>
                  <a:srgbClr val="000000"/>
                </a:solidFill>
                <a:latin typeface="Times New Roman" panose="02020603050405020304" pitchFamily="18" charset="0"/>
                <a:cs typeface="Times New Roman" panose="02020603050405020304" pitchFamily="18" charset="0"/>
              </a:rPr>
              <a:t>utm</a:t>
            </a:r>
            <a:r>
              <a:rPr lang="en-US" sz="2800" b="1" i="0" u="none" strike="noStrike" baseline="0" dirty="0">
                <a:solidFill>
                  <a:srgbClr val="000000"/>
                </a:solidFill>
                <a:latin typeface="Times New Roman" panose="02020603050405020304" pitchFamily="18" charset="0"/>
                <a:cs typeface="Times New Roman" panose="02020603050405020304" pitchFamily="18" charset="0"/>
              </a:rPr>
              <a:t>. </a:t>
            </a:r>
          </a:p>
          <a:p>
            <a:pPr>
              <a:buFont typeface="Arial" panose="020B0604020202020204" pitchFamily="34" charset="0"/>
              <a:buChar char="•"/>
            </a:pPr>
            <a:r>
              <a:rPr lang="en-US" sz="2800" dirty="0">
                <a:solidFill>
                  <a:srgbClr val="000000"/>
                </a:solidFill>
                <a:latin typeface="Times New Roman" panose="02020603050405020304" pitchFamily="18" charset="0"/>
                <a:cs typeface="Times New Roman" panose="02020603050405020304" pitchFamily="18" charset="0"/>
              </a:rPr>
              <a:t> Download/Extraction</a:t>
            </a:r>
            <a:endParaRPr lang="en-US" sz="2800" b="0" i="0" u="none" strike="noStrike" baseline="0" dirty="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 Define and Clip to study area</a:t>
            </a:r>
            <a:endParaRPr lang="en-US" sz="2800" dirty="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 Buffer bridges  </a:t>
            </a:r>
          </a:p>
          <a:p>
            <a:pPr>
              <a:buFont typeface="Arial" panose="020B0604020202020204" pitchFamily="34" charset="0"/>
              <a:buChar char="•"/>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 LAS files </a:t>
            </a:r>
            <a:r>
              <a:rPr lang="en-US" sz="2800" dirty="0">
                <a:solidFill>
                  <a:srgbClr val="000000"/>
                </a:solidFill>
                <a:latin typeface="Times New Roman" panose="02020603050405020304" pitchFamily="18" charset="0"/>
                <a:cs typeface="Times New Roman" panose="02020603050405020304" pitchFamily="18" charset="0"/>
              </a:rPr>
              <a:t>t</a:t>
            </a:r>
            <a:r>
              <a:rPr lang="en-US" sz="2800" b="0" i="0" u="none" strike="noStrike" baseline="0" dirty="0">
                <a:solidFill>
                  <a:srgbClr val="000000"/>
                </a:solidFill>
                <a:latin typeface="Times New Roman" panose="02020603050405020304" pitchFamily="18" charset="0"/>
                <a:cs typeface="Times New Roman" panose="02020603050405020304" pitchFamily="18" charset="0"/>
              </a:rPr>
              <a:t>o one UTM 15 raster file</a:t>
            </a:r>
          </a:p>
          <a:p>
            <a:pPr>
              <a:buFont typeface="Arial" panose="020B0604020202020204" pitchFamily="34" charset="0"/>
              <a:buChar char="•"/>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 Use buffered bridges to mask for LIDAR raster. </a:t>
            </a:r>
          </a:p>
          <a:p>
            <a:pPr>
              <a:buFont typeface="Arial" panose="020B0604020202020204" pitchFamily="34" charset="0"/>
              <a:buChar char="•"/>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2800" b="0" i="0" u="none" strike="noStrike" baseline="0" dirty="0" err="1">
                <a:solidFill>
                  <a:srgbClr val="000000"/>
                </a:solidFill>
                <a:latin typeface="Times New Roman" panose="02020603050405020304" pitchFamily="18" charset="0"/>
                <a:cs typeface="Times New Roman" panose="02020603050405020304" pitchFamily="18" charset="0"/>
              </a:rPr>
              <a:t>AddSurface</a:t>
            </a:r>
            <a:r>
              <a:rPr lang="en-US" sz="2800" b="0" i="0" u="none" strike="noStrike" baseline="0" dirty="0">
                <a:solidFill>
                  <a:srgbClr val="000000"/>
                </a:solidFill>
                <a:latin typeface="Times New Roman" panose="02020603050405020304" pitchFamily="18" charset="0"/>
                <a:cs typeface="Times New Roman" panose="02020603050405020304" pitchFamily="18" charset="0"/>
              </a:rPr>
              <a:t> values tool: DEM then LIDAR</a:t>
            </a:r>
          </a:p>
          <a:p>
            <a:pPr>
              <a:buFont typeface="Arial" panose="020B0604020202020204" pitchFamily="34" charset="0"/>
              <a:buChar char="•"/>
            </a:pPr>
            <a:r>
              <a:rPr lang="en-US" sz="2800" b="0" i="0" u="none" strike="noStrike" baseline="0" dirty="0">
                <a:solidFill>
                  <a:srgbClr val="000000"/>
                </a:solidFill>
                <a:latin typeface="Times New Roman" panose="02020603050405020304" pitchFamily="18" charset="0"/>
                <a:cs typeface="Times New Roman" panose="02020603050405020304" pitchFamily="18" charset="0"/>
              </a:rPr>
              <a:t> Standardize slope and distance</a:t>
            </a:r>
          </a:p>
        </p:txBody>
      </p:sp>
      <p:pic>
        <p:nvPicPr>
          <p:cNvPr id="4" name="Picture 3">
            <a:extLst>
              <a:ext uri="{FF2B5EF4-FFF2-40B4-BE49-F238E27FC236}">
                <a16:creationId xmlns:a16="http://schemas.microsoft.com/office/drawing/2014/main" id="{24E3BB85-B5B5-4514-9BE2-C1E4E08947CD}"/>
              </a:ext>
            </a:extLst>
          </p:cNvPr>
          <p:cNvPicPr>
            <a:picLocks noChangeAspect="1"/>
          </p:cNvPicPr>
          <p:nvPr/>
        </p:nvPicPr>
        <p:blipFill rotWithShape="1">
          <a:blip r:embed="rId3">
            <a:extLst>
              <a:ext uri="{28A0092B-C50C-407E-A947-70E740481C1C}">
                <a14:useLocalDpi xmlns:a14="http://schemas.microsoft.com/office/drawing/2010/main" val="0"/>
              </a:ext>
            </a:extLst>
          </a:blip>
          <a:srcRect t="5417" r="45405" b="9161"/>
          <a:stretch/>
        </p:blipFill>
        <p:spPr>
          <a:xfrm>
            <a:off x="6606018" y="2148840"/>
            <a:ext cx="5570742" cy="4568483"/>
          </a:xfrm>
          <a:prstGeom prst="rect">
            <a:avLst/>
          </a:prstGeom>
        </p:spPr>
      </p:pic>
      <p:sp>
        <p:nvSpPr>
          <p:cNvPr id="5" name="Title 1">
            <a:extLst>
              <a:ext uri="{FF2B5EF4-FFF2-40B4-BE49-F238E27FC236}">
                <a16:creationId xmlns:a16="http://schemas.microsoft.com/office/drawing/2014/main" id="{48DA569B-B1B2-445A-AAF2-D60FBADCB4E9}"/>
              </a:ext>
            </a:extLst>
          </p:cNvPr>
          <p:cNvSpPr txBox="1">
            <a:spLocks/>
          </p:cNvSpPr>
          <p:nvPr/>
        </p:nvSpPr>
        <p:spPr>
          <a:xfrm>
            <a:off x="0" y="254643"/>
            <a:ext cx="10772775" cy="118996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6000" dirty="0">
                <a:latin typeface="Times New Roman" panose="02020603050405020304" pitchFamily="18" charset="0"/>
                <a:cs typeface="Times New Roman" panose="02020603050405020304" pitchFamily="18" charset="0"/>
              </a:rPr>
              <a:t>Methods Walkthrough</a:t>
            </a:r>
            <a:br>
              <a:rPr lang="en-US" dirty="0"/>
            </a:br>
            <a:endParaRPr lang="en-US" dirty="0"/>
          </a:p>
        </p:txBody>
      </p:sp>
    </p:spTree>
    <p:extLst>
      <p:ext uri="{BB962C8B-B14F-4D97-AF65-F5344CB8AC3E}">
        <p14:creationId xmlns:p14="http://schemas.microsoft.com/office/powerpoint/2010/main" val="1647909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3E2F97-84DA-438B-96C3-7698701E3092}"/>
              </a:ext>
            </a:extLst>
          </p:cNvPr>
          <p:cNvSpPr>
            <a:spLocks noGrp="1"/>
          </p:cNvSpPr>
          <p:nvPr>
            <p:ph idx="1"/>
          </p:nvPr>
        </p:nvSpPr>
        <p:spPr>
          <a:xfrm>
            <a:off x="348342" y="1151431"/>
            <a:ext cx="11680372" cy="5904689"/>
          </a:xfrm>
        </p:spPr>
        <p:txBody>
          <a:bodyPr>
            <a:normAutofit/>
          </a:bodyPr>
          <a:lstStyle/>
          <a:p>
            <a:pPr>
              <a:buFont typeface="Arial" panose="020B0604020202020204" pitchFamily="34" charset="0"/>
              <a:buChar char="•"/>
            </a:pPr>
            <a:r>
              <a:rPr lang="en-US" sz="2800" i="0" u="none" strike="noStrike" baseline="0" dirty="0">
                <a:solidFill>
                  <a:srgbClr val="000000"/>
                </a:solidFill>
                <a:latin typeface="Times New Roman" panose="02020603050405020304" pitchFamily="18" charset="0"/>
              </a:rPr>
              <a:t> Clipped roads file &gt; Network Dataset</a:t>
            </a:r>
          </a:p>
          <a:p>
            <a:pPr>
              <a:buFont typeface="Arial" panose="020B0604020202020204" pitchFamily="34" charset="0"/>
              <a:buChar char="•"/>
            </a:pPr>
            <a:r>
              <a:rPr lang="en-US" sz="2800" i="0" u="none" strike="noStrike" baseline="0" dirty="0">
                <a:solidFill>
                  <a:srgbClr val="000000"/>
                </a:solidFill>
                <a:latin typeface="Times New Roman" panose="02020603050405020304" pitchFamily="18" charset="0"/>
              </a:rPr>
              <a:t> Create travel mode with ‘Energy’ as impedance = (user value for distance)*(distance) + (user value for slope)*(slope). </a:t>
            </a:r>
          </a:p>
          <a:p>
            <a:pPr>
              <a:buFont typeface="Arial" panose="020B0604020202020204" pitchFamily="34" charset="0"/>
              <a:buChar char="•"/>
            </a:pPr>
            <a:r>
              <a:rPr lang="en-US" sz="2800" i="0" u="none" strike="noStrike" baseline="0" dirty="0">
                <a:solidFill>
                  <a:srgbClr val="000000"/>
                </a:solidFill>
                <a:latin typeface="Times New Roman" panose="02020603050405020304" pitchFamily="18" charset="0"/>
              </a:rPr>
              <a:t> Add two restrictions</a:t>
            </a:r>
          </a:p>
          <a:p>
            <a:pPr>
              <a:buFont typeface="Arial" panose="020B0604020202020204" pitchFamily="34" charset="0"/>
              <a:buChar char="•"/>
            </a:pPr>
            <a:r>
              <a:rPr lang="en-US" sz="2800" i="0" u="none" strike="noStrike" baseline="0" dirty="0">
                <a:solidFill>
                  <a:srgbClr val="000000"/>
                </a:solidFill>
                <a:latin typeface="Times New Roman" panose="02020603050405020304" pitchFamily="18" charset="0"/>
              </a:rPr>
              <a:t> Create blank class and </a:t>
            </a:r>
          </a:p>
          <a:p>
            <a:pPr>
              <a:buFont typeface="Arial" panose="020B0604020202020204" pitchFamily="34" charset="0"/>
              <a:buChar char="•"/>
            </a:pPr>
            <a:r>
              <a:rPr lang="en-US" sz="2800" i="0" u="none" strike="noStrike" baseline="0" dirty="0">
                <a:solidFill>
                  <a:srgbClr val="000000"/>
                </a:solidFill>
                <a:latin typeface="Times New Roman" panose="02020603050405020304" pitchFamily="18" charset="0"/>
              </a:rPr>
              <a:t> Ask for addresses, translate to UTM</a:t>
            </a:r>
          </a:p>
          <a:p>
            <a:pPr>
              <a:buFont typeface="Arial" panose="020B0604020202020204" pitchFamily="34" charset="0"/>
              <a:buChar char="•"/>
            </a:pPr>
            <a:r>
              <a:rPr lang="en-US" sz="2800" dirty="0">
                <a:solidFill>
                  <a:srgbClr val="000000"/>
                </a:solidFill>
                <a:latin typeface="Times New Roman" panose="02020603050405020304" pitchFamily="18" charset="0"/>
              </a:rPr>
              <a:t> </a:t>
            </a:r>
            <a:r>
              <a:rPr lang="en-US" sz="2800" i="0" u="none" strike="noStrike" baseline="0" dirty="0">
                <a:solidFill>
                  <a:srgbClr val="000000"/>
                </a:solidFill>
                <a:latin typeface="Times New Roman" panose="02020603050405020304" pitchFamily="18" charset="0"/>
              </a:rPr>
              <a:t>Build  network </a:t>
            </a:r>
            <a:endParaRPr lang="en-US" sz="2800" dirty="0">
              <a:solidFill>
                <a:srgbClr val="000000"/>
              </a:solidFill>
              <a:latin typeface="Times New Roman" panose="02020603050405020304" pitchFamily="18" charset="0"/>
            </a:endParaRPr>
          </a:p>
          <a:p>
            <a:pPr>
              <a:buFont typeface="Arial" panose="020B0604020202020204" pitchFamily="34" charset="0"/>
              <a:buChar char="•"/>
            </a:pPr>
            <a:r>
              <a:rPr lang="en-US" sz="2800" i="0" u="none" strike="noStrike" baseline="0" dirty="0">
                <a:solidFill>
                  <a:srgbClr val="000000"/>
                </a:solidFill>
                <a:latin typeface="Times New Roman" panose="02020603050405020304" pitchFamily="18" charset="0"/>
              </a:rPr>
              <a:t> Router returns route situation. Create service area maps </a:t>
            </a:r>
          </a:p>
          <a:p>
            <a:pPr>
              <a:buFont typeface="Arial" panose="020B0604020202020204" pitchFamily="34" charset="0"/>
              <a:buChar char="•"/>
            </a:pPr>
            <a:r>
              <a:rPr lang="en-US" sz="2800" dirty="0">
                <a:solidFill>
                  <a:srgbClr val="000000"/>
                </a:solidFill>
                <a:latin typeface="Times New Roman" panose="02020603050405020304" pitchFamily="18" charset="0"/>
              </a:rPr>
              <a:t> </a:t>
            </a:r>
            <a:r>
              <a:rPr lang="en-US" sz="2800" i="0" u="none" strike="noStrike" baseline="0" dirty="0">
                <a:solidFill>
                  <a:srgbClr val="000000"/>
                </a:solidFill>
                <a:latin typeface="Times New Roman" panose="02020603050405020304" pitchFamily="18" charset="0"/>
              </a:rPr>
              <a:t>Delete temporary layers</a:t>
            </a:r>
          </a:p>
          <a:p>
            <a:pPr>
              <a:buFont typeface="Arial" panose="020B0604020202020204" pitchFamily="34" charset="0"/>
              <a:buChar char="•"/>
            </a:pPr>
            <a:r>
              <a:rPr lang="en-US" sz="2800" i="0" u="none" strike="noStrike" baseline="0" dirty="0">
                <a:solidFill>
                  <a:srgbClr val="000000"/>
                </a:solidFill>
                <a:latin typeface="Times New Roman" panose="02020603050405020304" pitchFamily="18" charset="0"/>
              </a:rPr>
              <a:t> For each change in cost ratio, edit the cost under the network properties, click ok, and then rebuild the network.</a:t>
            </a:r>
            <a:endParaRPr lang="en-US" sz="2800" dirty="0"/>
          </a:p>
        </p:txBody>
      </p:sp>
      <p:pic>
        <p:nvPicPr>
          <p:cNvPr id="5" name="Picture 4">
            <a:extLst>
              <a:ext uri="{FF2B5EF4-FFF2-40B4-BE49-F238E27FC236}">
                <a16:creationId xmlns:a16="http://schemas.microsoft.com/office/drawing/2014/main" id="{90DA0822-4126-4F30-9853-8E639210646A}"/>
              </a:ext>
            </a:extLst>
          </p:cNvPr>
          <p:cNvPicPr>
            <a:picLocks noChangeAspect="1"/>
          </p:cNvPicPr>
          <p:nvPr/>
        </p:nvPicPr>
        <p:blipFill rotWithShape="1">
          <a:blip r:embed="rId3">
            <a:extLst>
              <a:ext uri="{28A0092B-C50C-407E-A947-70E740481C1C}">
                <a14:useLocalDpi xmlns:a14="http://schemas.microsoft.com/office/drawing/2010/main" val="0"/>
              </a:ext>
            </a:extLst>
          </a:blip>
          <a:srcRect l="70120" t="3010" r="1633" b="29245"/>
          <a:stretch/>
        </p:blipFill>
        <p:spPr>
          <a:xfrm>
            <a:off x="8791924" y="1166670"/>
            <a:ext cx="3400076" cy="4274009"/>
          </a:xfrm>
          <a:prstGeom prst="rect">
            <a:avLst/>
          </a:prstGeom>
        </p:spPr>
      </p:pic>
      <p:sp>
        <p:nvSpPr>
          <p:cNvPr id="6" name="Title 1">
            <a:extLst>
              <a:ext uri="{FF2B5EF4-FFF2-40B4-BE49-F238E27FC236}">
                <a16:creationId xmlns:a16="http://schemas.microsoft.com/office/drawing/2014/main" id="{1EB0BFC8-90EF-4607-9583-CF5D6E510EA6}"/>
              </a:ext>
            </a:extLst>
          </p:cNvPr>
          <p:cNvSpPr txBox="1">
            <a:spLocks/>
          </p:cNvSpPr>
          <p:nvPr/>
        </p:nvSpPr>
        <p:spPr>
          <a:xfrm>
            <a:off x="0" y="254643"/>
            <a:ext cx="10772775" cy="1189964"/>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6000" dirty="0">
                <a:latin typeface="Times New Roman" panose="02020603050405020304" pitchFamily="18" charset="0"/>
                <a:cs typeface="Times New Roman" panose="02020603050405020304" pitchFamily="18" charset="0"/>
              </a:rPr>
              <a:t>Methods Walkthrough</a:t>
            </a:r>
            <a:br>
              <a:rPr lang="en-US" dirty="0"/>
            </a:br>
            <a:endParaRPr lang="en-US" dirty="0"/>
          </a:p>
        </p:txBody>
      </p:sp>
    </p:spTree>
    <p:extLst>
      <p:ext uri="{BB962C8B-B14F-4D97-AF65-F5344CB8AC3E}">
        <p14:creationId xmlns:p14="http://schemas.microsoft.com/office/powerpoint/2010/main" val="1832572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B993-1612-4AB1-9C9E-962FB3532130}"/>
              </a:ext>
            </a:extLst>
          </p:cNvPr>
          <p:cNvSpPr>
            <a:spLocks noGrp="1"/>
          </p:cNvSpPr>
          <p:nvPr>
            <p:ph type="title"/>
          </p:nvPr>
        </p:nvSpPr>
        <p:spPr>
          <a:xfrm>
            <a:off x="0" y="254643"/>
            <a:ext cx="10772775" cy="1189964"/>
          </a:xfrm>
        </p:spPr>
        <p:txBody>
          <a:bodyPr>
            <a:normAutofit fontScale="90000"/>
          </a:bodyPr>
          <a:lstStyle/>
          <a:p>
            <a:r>
              <a:rPr lang="en-US" sz="6000" dirty="0">
                <a:latin typeface="Times New Roman" panose="02020603050405020304" pitchFamily="18" charset="0"/>
                <a:cs typeface="Times New Roman" panose="02020603050405020304" pitchFamily="18" charset="0"/>
              </a:rPr>
              <a:t>Results</a:t>
            </a:r>
            <a:br>
              <a:rPr lang="en-US" dirty="0"/>
            </a:br>
            <a:endParaRPr lang="en-US" dirty="0"/>
          </a:p>
        </p:txBody>
      </p:sp>
      <p:sp>
        <p:nvSpPr>
          <p:cNvPr id="3" name="Content Placeholder 2">
            <a:extLst>
              <a:ext uri="{FF2B5EF4-FFF2-40B4-BE49-F238E27FC236}">
                <a16:creationId xmlns:a16="http://schemas.microsoft.com/office/drawing/2014/main" id="{4ABCA7AC-A17A-4E56-B73C-4623F48FDEF2}"/>
              </a:ext>
            </a:extLst>
          </p:cNvPr>
          <p:cNvSpPr>
            <a:spLocks noGrp="1"/>
          </p:cNvSpPr>
          <p:nvPr>
            <p:ph idx="1"/>
          </p:nvPr>
        </p:nvSpPr>
        <p:spPr>
          <a:xfrm>
            <a:off x="402770" y="1047784"/>
            <a:ext cx="11473543" cy="4020192"/>
          </a:xfrm>
        </p:spPr>
        <p:txBody>
          <a:bodyPr>
            <a:normAutofit/>
          </a:bodyPr>
          <a:lstStyle/>
          <a:p>
            <a:r>
              <a:rPr lang="en-US" sz="3600" dirty="0">
                <a:solidFill>
                  <a:srgbClr val="000000"/>
                </a:solidFill>
                <a:latin typeface="Times New Roman" panose="02020603050405020304" pitchFamily="18" charset="0"/>
              </a:rPr>
              <a:t>G</a:t>
            </a:r>
            <a:r>
              <a:rPr lang="en-US" sz="3600" b="0" i="0" u="none" strike="noStrike" baseline="0" dirty="0">
                <a:solidFill>
                  <a:srgbClr val="000000"/>
                </a:solidFill>
                <a:latin typeface="Times New Roman" panose="02020603050405020304" pitchFamily="18" charset="0"/>
              </a:rPr>
              <a:t>reen one:  1*[Distance]+1*[Slope] </a:t>
            </a:r>
          </a:p>
          <a:p>
            <a:r>
              <a:rPr lang="en-US" sz="3600" dirty="0">
                <a:solidFill>
                  <a:srgbClr val="000000"/>
                </a:solidFill>
                <a:latin typeface="Times New Roman" panose="02020603050405020304" pitchFamily="18" charset="0"/>
              </a:rPr>
              <a:t>R</a:t>
            </a:r>
            <a:r>
              <a:rPr lang="en-US" sz="3600" b="0" i="0" u="none" strike="noStrike" baseline="0" dirty="0">
                <a:solidFill>
                  <a:srgbClr val="000000"/>
                </a:solidFill>
                <a:latin typeface="Times New Roman" panose="02020603050405020304" pitchFamily="18" charset="0"/>
              </a:rPr>
              <a:t>ed route is: [Distance]+[Slope]</a:t>
            </a:r>
          </a:p>
          <a:p>
            <a:endParaRPr lang="en-US" dirty="0">
              <a:solidFill>
                <a:srgbClr val="000000"/>
              </a:solidFill>
              <a:latin typeface="Times New Roman" panose="02020603050405020304" pitchFamily="18" charset="0"/>
            </a:endParaRPr>
          </a:p>
          <a:p>
            <a:endParaRPr lang="en-US" b="0" i="0" u="none" strike="noStrike" baseline="0" dirty="0">
              <a:solidFill>
                <a:srgbClr val="000000"/>
              </a:solidFill>
              <a:latin typeface="Times New Roman" panose="02020603050405020304" pitchFamily="18" charset="0"/>
            </a:endParaRPr>
          </a:p>
          <a:p>
            <a:endParaRPr lang="en-US" b="0" i="0" u="none" strike="noStrike" baseline="0" dirty="0">
              <a:solidFill>
                <a:srgbClr val="000000"/>
              </a:solidFill>
              <a:latin typeface="Times New Roman" panose="02020603050405020304" pitchFamily="18" charset="0"/>
            </a:endParaRPr>
          </a:p>
        </p:txBody>
      </p:sp>
      <p:pic>
        <p:nvPicPr>
          <p:cNvPr id="5" name="Picture 4">
            <a:extLst>
              <a:ext uri="{FF2B5EF4-FFF2-40B4-BE49-F238E27FC236}">
                <a16:creationId xmlns:a16="http://schemas.microsoft.com/office/drawing/2014/main" id="{E6A0BE84-2744-4C76-9492-FA63FD347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668" y="2350128"/>
            <a:ext cx="5337017" cy="4020192"/>
          </a:xfrm>
          <a:prstGeom prst="rect">
            <a:avLst/>
          </a:prstGeom>
          <a:ln>
            <a:solidFill>
              <a:schemeClr val="tx1"/>
            </a:solidFill>
          </a:ln>
        </p:spPr>
      </p:pic>
    </p:spTree>
    <p:extLst>
      <p:ext uri="{BB962C8B-B14F-4D97-AF65-F5344CB8AC3E}">
        <p14:creationId xmlns:p14="http://schemas.microsoft.com/office/powerpoint/2010/main" val="870899536"/>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254</TotalTime>
  <Words>3824</Words>
  <Application>Microsoft Office PowerPoint</Application>
  <PresentationFormat>Widescreen</PresentationFormat>
  <Paragraphs>229</Paragraphs>
  <Slides>22</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Metropolitan</vt:lpstr>
      <vt:lpstr>Energy Mobile: GIS for Accessibility</vt:lpstr>
      <vt:lpstr>PowerPoint Presentation</vt:lpstr>
      <vt:lpstr>Objective:  UMN proxy using street instead of sidewalk data with endpoints and weighted parameters for slope and distance </vt:lpstr>
      <vt:lpstr>PowerPoint Presentation</vt:lpstr>
      <vt:lpstr>PowerPoint Presentation</vt:lpstr>
      <vt:lpstr>PowerPoint Presentation</vt:lpstr>
      <vt:lpstr>PowerPoint Presentation</vt:lpstr>
      <vt:lpstr>PowerPoint Presentation</vt:lpstr>
      <vt:lpstr>Results </vt:lpstr>
      <vt:lpstr>Results: R1</vt:lpstr>
      <vt:lpstr>Results: R2</vt:lpstr>
      <vt:lpstr>Results: R3</vt:lpstr>
      <vt:lpstr>Results: R4</vt:lpstr>
      <vt:lpstr>Results: R5</vt:lpstr>
      <vt:lpstr>PowerPoint Presentation</vt:lpstr>
      <vt:lpstr>PowerPoint Presentation</vt:lpstr>
      <vt:lpstr>Overall Improvements: Significant</vt:lpstr>
      <vt:lpstr>Overall Improvements</vt:lpstr>
      <vt:lpstr>Remaining Problems</vt:lpstr>
      <vt:lpstr>Future Directions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Mobile: GIS for Accessibility</dc:title>
  <dc:creator>Cole Anderson</dc:creator>
  <cp:lastModifiedBy>Cole Anderson</cp:lastModifiedBy>
  <cp:revision>29</cp:revision>
  <dcterms:created xsi:type="dcterms:W3CDTF">2022-02-20T00:04:14Z</dcterms:created>
  <dcterms:modified xsi:type="dcterms:W3CDTF">2022-04-24T18:21:41Z</dcterms:modified>
</cp:coreProperties>
</file>